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ExtraBold" charset="1" panose="00000000000000000000"/>
      <p:regular r:id="rId14"/>
    </p:embeddedFont>
    <p:embeddedFont>
      <p:font typeface="Garet ExtraBold Bold" charset="1" panose="00000000000000000000"/>
      <p:regular r:id="rId15"/>
    </p:embeddedFont>
    <p:embeddedFont>
      <p:font typeface="Garet ExtraBold Italics" charset="1" panose="00000000000000000000"/>
      <p:regular r:id="rId16"/>
    </p:embeddedFont>
    <p:embeddedFont>
      <p:font typeface="Garet ExtraBold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drive.google.com/drive/folders/149v4de97c4vv3RGxviNwDuXl63a2ohBv?usp=sharing"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C5B6B"/>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12723"/>
            <a:ext cx="8638759" cy="8245577"/>
          </a:xfrm>
          <a:custGeom>
            <a:avLst/>
            <a:gdLst/>
            <a:ahLst/>
            <a:cxnLst/>
            <a:rect r="r" b="b" t="t" l="l"/>
            <a:pathLst>
              <a:path h="8245577" w="8638759">
                <a:moveTo>
                  <a:pt x="0" y="0"/>
                </a:moveTo>
                <a:lnTo>
                  <a:pt x="8638759" y="0"/>
                </a:lnTo>
                <a:lnTo>
                  <a:pt x="8638759" y="8245577"/>
                </a:lnTo>
                <a:lnTo>
                  <a:pt x="0" y="8245577"/>
                </a:lnTo>
                <a:lnTo>
                  <a:pt x="0" y="0"/>
                </a:lnTo>
                <a:close/>
              </a:path>
            </a:pathLst>
          </a:custGeom>
          <a:blipFill>
            <a:blip r:embed="rId2">
              <a:extLst>
                <a:ext uri="{96DAC541-7B7A-43D3-8B79-37D633B846F1}">
                  <asvg:svgBlip xmlns:asvg="http://schemas.microsoft.com/office/drawing/2016/SVG/main" r:embed="rId3"/>
                </a:ext>
              </a:extLst>
            </a:blip>
            <a:stretch>
              <a:fillRect l="-77893" t="-86376" r="0" b="0"/>
            </a:stretch>
          </a:blipFill>
        </p:spPr>
      </p:sp>
      <p:grpSp>
        <p:nvGrpSpPr>
          <p:cNvPr name="Group 6" id="6"/>
          <p:cNvGrpSpPr>
            <a:grpSpLocks noChangeAspect="true"/>
          </p:cNvGrpSpPr>
          <p:nvPr/>
        </p:nvGrpSpPr>
        <p:grpSpPr>
          <a:xfrm rot="0">
            <a:off x="1028700" y="1028700"/>
            <a:ext cx="7639376" cy="763937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38888" t="0" r="-38888" b="0"/>
              </a:stretch>
            </a:blipFill>
          </p:spPr>
        </p:sp>
      </p:grpSp>
      <p:sp>
        <p:nvSpPr>
          <p:cNvPr name="Freeform 8" id="8"/>
          <p:cNvSpPr/>
          <p:nvPr/>
        </p:nvSpPr>
        <p:spPr>
          <a:xfrm flipH="false" flipV="false" rot="0">
            <a:off x="-14579" y="-9525"/>
            <a:ext cx="1243606" cy="1028700"/>
          </a:xfrm>
          <a:custGeom>
            <a:avLst/>
            <a:gdLst/>
            <a:ahLst/>
            <a:cxnLst/>
            <a:rect r="r" b="b" t="t" l="l"/>
            <a:pathLst>
              <a:path h="1028700" w="1243606">
                <a:moveTo>
                  <a:pt x="0" y="0"/>
                </a:moveTo>
                <a:lnTo>
                  <a:pt x="1243607" y="0"/>
                </a:lnTo>
                <a:lnTo>
                  <a:pt x="1243607"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65438" t="0" r="0" b="0"/>
            </a:stretch>
          </a:blipFill>
        </p:spPr>
      </p:sp>
      <p:sp>
        <p:nvSpPr>
          <p:cNvPr name="AutoShape 9" id="9"/>
          <p:cNvSpPr/>
          <p:nvPr/>
        </p:nvSpPr>
        <p:spPr>
          <a:xfrm rot="0">
            <a:off x="12325108" y="6068227"/>
            <a:ext cx="4507162" cy="0"/>
          </a:xfrm>
          <a:prstGeom prst="line">
            <a:avLst/>
          </a:prstGeom>
          <a:ln cap="flat" w="142875">
            <a:solidFill>
              <a:srgbClr val="EAFAFF"/>
            </a:solidFill>
            <a:prstDash val="solid"/>
            <a:headEnd type="none" len="sm" w="sm"/>
            <a:tailEnd type="none" len="sm" w="sm"/>
          </a:ln>
        </p:spPr>
      </p:sp>
      <p:sp>
        <p:nvSpPr>
          <p:cNvPr name="Freeform 10" id="10"/>
          <p:cNvSpPr/>
          <p:nvPr/>
        </p:nvSpPr>
        <p:spPr>
          <a:xfrm flipH="false" flipV="false" rot="0">
            <a:off x="15559506" y="8632035"/>
            <a:ext cx="1453739" cy="365794"/>
          </a:xfrm>
          <a:custGeom>
            <a:avLst/>
            <a:gdLst/>
            <a:ahLst/>
            <a:cxnLst/>
            <a:rect r="r" b="b" t="t" l="l"/>
            <a:pathLst>
              <a:path h="365794" w="1453739">
                <a:moveTo>
                  <a:pt x="0" y="0"/>
                </a:moveTo>
                <a:lnTo>
                  <a:pt x="1453739" y="0"/>
                </a:lnTo>
                <a:lnTo>
                  <a:pt x="1453739" y="365794"/>
                </a:lnTo>
                <a:lnTo>
                  <a:pt x="0" y="365794"/>
                </a:lnTo>
                <a:lnTo>
                  <a:pt x="0" y="0"/>
                </a:lnTo>
                <a:close/>
              </a:path>
            </a:pathLst>
          </a:custGeom>
          <a:blipFill>
            <a:blip r:embed="rId7">
              <a:extLst>
                <a:ext uri="{96DAC541-7B7A-43D3-8B79-37D633B846F1}">
                  <asvg:svgBlip xmlns:asvg="http://schemas.microsoft.com/office/drawing/2016/SVG/main" r:embed="rId8"/>
                </a:ext>
              </a:extLst>
            </a:blip>
            <a:stretch>
              <a:fillRect l="-68771" t="0" r="0" b="0"/>
            </a:stretch>
          </a:blipFill>
        </p:spPr>
      </p:sp>
      <p:sp>
        <p:nvSpPr>
          <p:cNvPr name="Freeform 11" id="11"/>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5664756" y="8188494"/>
            <a:ext cx="2351823" cy="486124"/>
            <a:chOff x="0" y="0"/>
            <a:chExt cx="818728" cy="169232"/>
          </a:xfrm>
        </p:grpSpPr>
        <p:sp>
          <p:nvSpPr>
            <p:cNvPr name="Freeform 13" id="13"/>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848388" y="8751938"/>
            <a:ext cx="1873941" cy="486124"/>
            <a:chOff x="0" y="0"/>
            <a:chExt cx="652366" cy="169232"/>
          </a:xfrm>
        </p:grpSpPr>
        <p:sp>
          <p:nvSpPr>
            <p:cNvPr name="Freeform 16" id="16"/>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487642" y="9321040"/>
            <a:ext cx="1518761" cy="486124"/>
            <a:chOff x="0" y="0"/>
            <a:chExt cx="528719" cy="169232"/>
          </a:xfrm>
        </p:grpSpPr>
        <p:sp>
          <p:nvSpPr>
            <p:cNvPr name="Freeform 19" id="19"/>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153239" y="2891296"/>
            <a:ext cx="7763161" cy="1284812"/>
          </a:xfrm>
          <a:prstGeom prst="rect">
            <a:avLst/>
          </a:prstGeom>
        </p:spPr>
        <p:txBody>
          <a:bodyPr anchor="t" rtlCol="false" tIns="0" lIns="0" bIns="0" rIns="0">
            <a:spAutoFit/>
          </a:bodyPr>
          <a:lstStyle/>
          <a:p>
            <a:pPr algn="ctr">
              <a:lnSpc>
                <a:spcPts val="10558"/>
              </a:lnSpc>
              <a:spcBef>
                <a:spcPct val="0"/>
              </a:spcBef>
            </a:pPr>
            <a:r>
              <a:rPr lang="en-US" sz="7541">
                <a:solidFill>
                  <a:srgbClr val="FFFFFF"/>
                </a:solidFill>
                <a:latin typeface="Garet Bold"/>
              </a:rPr>
              <a:t>WEBPASSPORT</a:t>
            </a:r>
          </a:p>
        </p:txBody>
      </p:sp>
      <p:sp>
        <p:nvSpPr>
          <p:cNvPr name="TextBox 22" id="22"/>
          <p:cNvSpPr txBox="true"/>
          <p:nvPr/>
        </p:nvSpPr>
        <p:spPr>
          <a:xfrm rot="0">
            <a:off x="6722329" y="6602613"/>
            <a:ext cx="10271421" cy="505406"/>
          </a:xfrm>
          <a:prstGeom prst="rect">
            <a:avLst/>
          </a:prstGeom>
        </p:spPr>
        <p:txBody>
          <a:bodyPr anchor="t" rtlCol="false" tIns="0" lIns="0" bIns="0" rIns="0">
            <a:spAutoFit/>
          </a:bodyPr>
          <a:lstStyle/>
          <a:p>
            <a:pPr algn="r">
              <a:lnSpc>
                <a:spcPts val="4167"/>
              </a:lnSpc>
              <a:spcBef>
                <a:spcPct val="0"/>
              </a:spcBef>
            </a:pPr>
            <a:r>
              <a:rPr lang="en-US" sz="2977">
                <a:solidFill>
                  <a:srgbClr val="FFFFFF"/>
                </a:solidFill>
                <a:latin typeface="Garet"/>
              </a:rPr>
              <a:t>KELOMPOK T20 SISTEM BASIS DATA 2022/2023</a:t>
            </a:r>
          </a:p>
        </p:txBody>
      </p:sp>
      <p:sp>
        <p:nvSpPr>
          <p:cNvPr name="TextBox 23" id="23"/>
          <p:cNvSpPr txBox="true"/>
          <p:nvPr/>
        </p:nvSpPr>
        <p:spPr>
          <a:xfrm rot="0">
            <a:off x="6722329" y="7140291"/>
            <a:ext cx="10271421" cy="505406"/>
          </a:xfrm>
          <a:prstGeom prst="rect">
            <a:avLst/>
          </a:prstGeom>
        </p:spPr>
        <p:txBody>
          <a:bodyPr anchor="t" rtlCol="false" tIns="0" lIns="0" bIns="0" rIns="0">
            <a:spAutoFit/>
          </a:bodyPr>
          <a:lstStyle/>
          <a:p>
            <a:pPr algn="r">
              <a:lnSpc>
                <a:spcPts val="4167"/>
              </a:lnSpc>
              <a:spcBef>
                <a:spcPct val="0"/>
              </a:spcBef>
            </a:pPr>
            <a:r>
              <a:rPr lang="en-US" sz="2977">
                <a:solidFill>
                  <a:srgbClr val="FFFFFF"/>
                </a:solidFill>
                <a:latin typeface="Garet"/>
              </a:rPr>
              <a:t>UNIVERSITAS INDONESIA</a:t>
            </a:r>
          </a:p>
        </p:txBody>
      </p:sp>
      <p:sp>
        <p:nvSpPr>
          <p:cNvPr name="Freeform 24" id="24"/>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18507"/>
            <a:ext cx="1054017" cy="5668493"/>
          </a:xfrm>
          <a:custGeom>
            <a:avLst/>
            <a:gdLst/>
            <a:ahLst/>
            <a:cxnLst/>
            <a:rect r="r" b="b" t="t" l="l"/>
            <a:pathLst>
              <a:path h="5668493" w="1054017">
                <a:moveTo>
                  <a:pt x="0" y="0"/>
                </a:moveTo>
                <a:lnTo>
                  <a:pt x="1054017" y="0"/>
                </a:lnTo>
                <a:lnTo>
                  <a:pt x="1054017" y="5668493"/>
                </a:lnTo>
                <a:lnTo>
                  <a:pt x="0" y="5668493"/>
                </a:lnTo>
                <a:lnTo>
                  <a:pt x="0" y="0"/>
                </a:lnTo>
                <a:close/>
              </a:path>
            </a:pathLst>
          </a:custGeom>
          <a:blipFill>
            <a:blip r:embed="rId2">
              <a:extLst>
                <a:ext uri="{96DAC541-7B7A-43D3-8B79-37D633B846F1}">
                  <asvg:svgBlip xmlns:asvg="http://schemas.microsoft.com/office/drawing/2016/SVG/main" r:embed="rId3"/>
                </a:ext>
              </a:extLst>
            </a:blip>
            <a:stretch>
              <a:fillRect l="-554545" t="-9252" r="0" b="-12455"/>
            </a:stretch>
          </a:blipFill>
        </p:spPr>
      </p:sp>
      <p:sp>
        <p:nvSpPr>
          <p:cNvPr name="Freeform 3" id="3"/>
          <p:cNvSpPr/>
          <p:nvPr/>
        </p:nvSpPr>
        <p:spPr>
          <a:xfrm flipH="true" flipV="false" rot="0">
            <a:off x="16302902" y="0"/>
            <a:ext cx="1912796" cy="10287000"/>
          </a:xfrm>
          <a:custGeom>
            <a:avLst/>
            <a:gdLst/>
            <a:ahLst/>
            <a:cxnLst/>
            <a:rect r="r" b="b" t="t" l="l"/>
            <a:pathLst>
              <a:path h="10287000" w="1912796">
                <a:moveTo>
                  <a:pt x="1912796" y="0"/>
                </a:moveTo>
                <a:lnTo>
                  <a:pt x="0" y="0"/>
                </a:lnTo>
                <a:lnTo>
                  <a:pt x="0" y="10287000"/>
                </a:lnTo>
                <a:lnTo>
                  <a:pt x="1912796" y="10287000"/>
                </a:lnTo>
                <a:lnTo>
                  <a:pt x="1912796" y="0"/>
                </a:lnTo>
                <a:close/>
              </a:path>
            </a:pathLst>
          </a:custGeom>
          <a:blipFill>
            <a:blip r:embed="rId4">
              <a:extLst>
                <a:ext uri="{96DAC541-7B7A-43D3-8B79-37D633B846F1}">
                  <asvg:svgBlip xmlns:asvg="http://schemas.microsoft.com/office/drawing/2016/SVG/main" r:embed="rId5"/>
                </a:ext>
              </a:extLst>
            </a:blip>
            <a:stretch>
              <a:fillRect l="-554545" t="-9252" r="0" b="-12455"/>
            </a:stretch>
          </a:blipFill>
        </p:spPr>
      </p:sp>
      <p:grpSp>
        <p:nvGrpSpPr>
          <p:cNvPr name="Group 4" id="4"/>
          <p:cNvGrpSpPr/>
          <p:nvPr/>
        </p:nvGrpSpPr>
        <p:grpSpPr>
          <a:xfrm rot="0">
            <a:off x="1329252" y="1237881"/>
            <a:ext cx="1807537" cy="1691677"/>
            <a:chOff x="0" y="0"/>
            <a:chExt cx="476059" cy="445545"/>
          </a:xfrm>
        </p:grpSpPr>
        <p:sp>
          <p:nvSpPr>
            <p:cNvPr name="Freeform 5" id="5"/>
            <p:cNvSpPr/>
            <p:nvPr/>
          </p:nvSpPr>
          <p:spPr>
            <a:xfrm flipH="false" flipV="false" rot="0">
              <a:off x="0" y="0"/>
              <a:ext cx="476059" cy="445545"/>
            </a:xfrm>
            <a:custGeom>
              <a:avLst/>
              <a:gdLst/>
              <a:ahLst/>
              <a:cxnLst/>
              <a:rect r="r" b="b" t="t" l="l"/>
              <a:pathLst>
                <a:path h="445545" w="476059">
                  <a:moveTo>
                    <a:pt x="0" y="0"/>
                  </a:moveTo>
                  <a:lnTo>
                    <a:pt x="476059" y="0"/>
                  </a:lnTo>
                  <a:lnTo>
                    <a:pt x="476059" y="445545"/>
                  </a:lnTo>
                  <a:lnTo>
                    <a:pt x="0" y="445545"/>
                  </a:lnTo>
                  <a:close/>
                </a:path>
              </a:pathLst>
            </a:custGeom>
            <a:solidFill>
              <a:srgbClr val="2C5B6B"/>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613877" y="6941808"/>
            <a:ext cx="1791500" cy="0"/>
          </a:xfrm>
          <a:prstGeom prst="line">
            <a:avLst/>
          </a:prstGeom>
          <a:ln cap="flat" w="114300">
            <a:solidFill>
              <a:srgbClr val="467E92"/>
            </a:solidFill>
            <a:prstDash val="solid"/>
            <a:headEnd type="none" len="sm" w="sm"/>
            <a:tailEnd type="none" len="sm" w="sm"/>
          </a:ln>
        </p:spPr>
      </p:sp>
      <p:sp>
        <p:nvSpPr>
          <p:cNvPr name="Freeform 8" id="8"/>
          <p:cNvSpPr/>
          <p:nvPr/>
        </p:nvSpPr>
        <p:spPr>
          <a:xfrm flipH="false" flipV="false" rot="0">
            <a:off x="3509627" y="1495901"/>
            <a:ext cx="4699488" cy="1360378"/>
          </a:xfrm>
          <a:custGeom>
            <a:avLst/>
            <a:gdLst/>
            <a:ahLst/>
            <a:cxnLst/>
            <a:rect r="r" b="b" t="t" l="l"/>
            <a:pathLst>
              <a:path h="1360378" w="4699488">
                <a:moveTo>
                  <a:pt x="0" y="0"/>
                </a:moveTo>
                <a:lnTo>
                  <a:pt x="4699488" y="0"/>
                </a:lnTo>
                <a:lnTo>
                  <a:pt x="4699488" y="1360378"/>
                </a:lnTo>
                <a:lnTo>
                  <a:pt x="0" y="13603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52547" y="1642250"/>
            <a:ext cx="1360946" cy="882940"/>
          </a:xfrm>
          <a:custGeom>
            <a:avLst/>
            <a:gdLst/>
            <a:ahLst/>
            <a:cxnLst/>
            <a:rect r="r" b="b" t="t" l="l"/>
            <a:pathLst>
              <a:path h="882940" w="1360946">
                <a:moveTo>
                  <a:pt x="0" y="0"/>
                </a:moveTo>
                <a:lnTo>
                  <a:pt x="1360947" y="0"/>
                </a:lnTo>
                <a:lnTo>
                  <a:pt x="1360947" y="882940"/>
                </a:lnTo>
                <a:lnTo>
                  <a:pt x="0" y="882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613877" y="4513732"/>
            <a:ext cx="7895328" cy="1908139"/>
          </a:xfrm>
          <a:prstGeom prst="rect">
            <a:avLst/>
          </a:prstGeom>
        </p:spPr>
        <p:txBody>
          <a:bodyPr anchor="t" rtlCol="false" tIns="0" lIns="0" bIns="0" rIns="0">
            <a:spAutoFit/>
          </a:bodyPr>
          <a:lstStyle/>
          <a:p>
            <a:pPr>
              <a:lnSpc>
                <a:spcPts val="7699"/>
              </a:lnSpc>
              <a:spcBef>
                <a:spcPct val="0"/>
              </a:spcBef>
            </a:pPr>
            <a:r>
              <a:rPr lang="en-US" sz="5499">
                <a:solidFill>
                  <a:srgbClr val="2C5B6B"/>
                </a:solidFill>
                <a:latin typeface="Garet ExtraBold"/>
              </a:rPr>
              <a:t>HALAMAN WEBSITE DAN PENJELASAN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58549" y="2722608"/>
            <a:ext cx="14287500" cy="6667500"/>
          </a:xfrm>
          <a:custGeom>
            <a:avLst/>
            <a:gdLst/>
            <a:ahLst/>
            <a:cxnLst/>
            <a:rect r="r" b="b" t="t" l="l"/>
            <a:pathLst>
              <a:path h="6667500" w="14287500">
                <a:moveTo>
                  <a:pt x="0" y="0"/>
                </a:moveTo>
                <a:lnTo>
                  <a:pt x="14287500" y="0"/>
                </a:lnTo>
                <a:lnTo>
                  <a:pt x="14287500" y="6667500"/>
                </a:lnTo>
                <a:lnTo>
                  <a:pt x="0" y="6667500"/>
                </a:lnTo>
                <a:lnTo>
                  <a:pt x="0" y="0"/>
                </a:lnTo>
                <a:close/>
              </a:path>
            </a:pathLst>
          </a:custGeom>
          <a:blipFill>
            <a:blip r:embed="rId4"/>
            <a:stretch>
              <a:fillRect l="0" t="0" r="-1983" b="-959"/>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LOGIN PAGE</a:t>
            </a:r>
          </a:p>
        </p:txBody>
      </p:sp>
      <p:sp>
        <p:nvSpPr>
          <p:cNvPr name="TextBox 8" id="8"/>
          <p:cNvSpPr txBox="true"/>
          <p:nvPr/>
        </p:nvSpPr>
        <p:spPr>
          <a:xfrm rot="0">
            <a:off x="1858549" y="1564440"/>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page yang digunakan untuk melakukan login sebagai user untuk dapat mengakses website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96023" y="2466459"/>
            <a:ext cx="13895954" cy="6791841"/>
          </a:xfrm>
          <a:custGeom>
            <a:avLst/>
            <a:gdLst/>
            <a:ahLst/>
            <a:cxnLst/>
            <a:rect r="r" b="b" t="t" l="l"/>
            <a:pathLst>
              <a:path h="6791841" w="13895954">
                <a:moveTo>
                  <a:pt x="0" y="0"/>
                </a:moveTo>
                <a:lnTo>
                  <a:pt x="13895954" y="0"/>
                </a:lnTo>
                <a:lnTo>
                  <a:pt x="13895954" y="6791841"/>
                </a:lnTo>
                <a:lnTo>
                  <a:pt x="0" y="6791841"/>
                </a:lnTo>
                <a:lnTo>
                  <a:pt x="0" y="0"/>
                </a:lnTo>
                <a:close/>
              </a:path>
            </a:pathLst>
          </a:custGeom>
          <a:blipFill>
            <a:blip r:embed="rId4"/>
            <a:stretch>
              <a:fillRect l="-2510" t="0" r="-3766"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REGISTER PAGE</a:t>
            </a:r>
          </a:p>
        </p:txBody>
      </p:sp>
      <p:sp>
        <p:nvSpPr>
          <p:cNvPr name="TextBox 8" id="8"/>
          <p:cNvSpPr txBox="true"/>
          <p:nvPr/>
        </p:nvSpPr>
        <p:spPr>
          <a:xfrm rot="0">
            <a:off x="1768600" y="1651191"/>
            <a:ext cx="14750800" cy="815268"/>
          </a:xfrm>
          <a:prstGeom prst="rect">
            <a:avLst/>
          </a:prstGeom>
        </p:spPr>
        <p:txBody>
          <a:bodyPr anchor="t" rtlCol="false" tIns="0" lIns="0" bIns="0" rIns="0">
            <a:spAutoFit/>
          </a:bodyPr>
          <a:lstStyle/>
          <a:p>
            <a:pPr algn="ctr">
              <a:lnSpc>
                <a:spcPts val="3360"/>
              </a:lnSpc>
            </a:pPr>
            <a:r>
              <a:rPr lang="en-US" sz="2400">
                <a:solidFill>
                  <a:srgbClr val="2C5B6B"/>
                </a:solidFill>
                <a:latin typeface="Garet"/>
              </a:rPr>
              <a:t>Digunakan untuk melakukan registrasi akun untuk dapat mengakses website sebagai user.</a:t>
            </a:r>
          </a:p>
          <a:p>
            <a:pPr algn="ctr">
              <a:lnSpc>
                <a:spcPts val="33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0395" y="2895084"/>
            <a:ext cx="9540640" cy="4382731"/>
          </a:xfrm>
          <a:custGeom>
            <a:avLst/>
            <a:gdLst/>
            <a:ahLst/>
            <a:cxnLst/>
            <a:rect r="r" b="b" t="t" l="l"/>
            <a:pathLst>
              <a:path h="4382731" w="9540640">
                <a:moveTo>
                  <a:pt x="0" y="0"/>
                </a:moveTo>
                <a:lnTo>
                  <a:pt x="9540640" y="0"/>
                </a:lnTo>
                <a:lnTo>
                  <a:pt x="9540640" y="4382732"/>
                </a:lnTo>
                <a:lnTo>
                  <a:pt x="0" y="4382732"/>
                </a:lnTo>
                <a:lnTo>
                  <a:pt x="0" y="0"/>
                </a:lnTo>
                <a:close/>
              </a:path>
            </a:pathLst>
          </a:custGeom>
          <a:blipFill>
            <a:blip r:embed="rId4"/>
            <a:stretch>
              <a:fillRect l="0" t="0" r="0" b="0"/>
            </a:stretch>
          </a:blipFill>
        </p:spPr>
      </p:sp>
      <p:sp>
        <p:nvSpPr>
          <p:cNvPr name="Freeform 7" id="7"/>
          <p:cNvSpPr/>
          <p:nvPr/>
        </p:nvSpPr>
        <p:spPr>
          <a:xfrm flipH="false" flipV="false" rot="0">
            <a:off x="5330161" y="7706441"/>
            <a:ext cx="9250448" cy="2122585"/>
          </a:xfrm>
          <a:custGeom>
            <a:avLst/>
            <a:gdLst/>
            <a:ahLst/>
            <a:cxnLst/>
            <a:rect r="r" b="b" t="t" l="l"/>
            <a:pathLst>
              <a:path h="2122585" w="9250448">
                <a:moveTo>
                  <a:pt x="0" y="0"/>
                </a:moveTo>
                <a:lnTo>
                  <a:pt x="9250449" y="0"/>
                </a:lnTo>
                <a:lnTo>
                  <a:pt x="9250449" y="2122584"/>
                </a:lnTo>
                <a:lnTo>
                  <a:pt x="0" y="2122584"/>
                </a:lnTo>
                <a:lnTo>
                  <a:pt x="0" y="0"/>
                </a:lnTo>
                <a:close/>
              </a:path>
            </a:pathLst>
          </a:custGeom>
          <a:blipFill>
            <a:blip r:embed="rId5"/>
            <a:stretch>
              <a:fillRect l="0" t="0" r="0" b="-100427"/>
            </a:stretch>
          </a:blipFill>
        </p:spPr>
      </p:sp>
      <p:sp>
        <p:nvSpPr>
          <p:cNvPr name="Freeform 8" id="8"/>
          <p:cNvSpPr/>
          <p:nvPr/>
        </p:nvSpPr>
        <p:spPr>
          <a:xfrm flipH="false" flipV="false" rot="0">
            <a:off x="9955386" y="2895084"/>
            <a:ext cx="8332614" cy="3743575"/>
          </a:xfrm>
          <a:custGeom>
            <a:avLst/>
            <a:gdLst/>
            <a:ahLst/>
            <a:cxnLst/>
            <a:rect r="r" b="b" t="t" l="l"/>
            <a:pathLst>
              <a:path h="3743575" w="8332614">
                <a:moveTo>
                  <a:pt x="0" y="0"/>
                </a:moveTo>
                <a:lnTo>
                  <a:pt x="8332614" y="0"/>
                </a:lnTo>
                <a:lnTo>
                  <a:pt x="8332614" y="3743575"/>
                </a:lnTo>
                <a:lnTo>
                  <a:pt x="0" y="3743575"/>
                </a:lnTo>
                <a:lnTo>
                  <a:pt x="0" y="0"/>
                </a:lnTo>
                <a:close/>
              </a:path>
            </a:pathLst>
          </a:custGeom>
          <a:blipFill>
            <a:blip r:embed="rId6"/>
            <a:stretch>
              <a:fillRect l="0" t="0" r="0" b="0"/>
            </a:stretch>
          </a:blipFill>
        </p:spPr>
      </p:sp>
      <p:sp>
        <p:nvSpPr>
          <p:cNvPr name="TextBox 9" id="9"/>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HOME PAGE</a:t>
            </a:r>
          </a:p>
        </p:txBody>
      </p:sp>
      <p:sp>
        <p:nvSpPr>
          <p:cNvPr name="TextBox 10" id="10"/>
          <p:cNvSpPr txBox="true"/>
          <p:nvPr/>
        </p:nvSpPr>
        <p:spPr>
          <a:xfrm rot="0">
            <a:off x="1768600" y="165119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tentang informasi pemesanan yang dilakukan oleh user, termasuk status pemesanannya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327336" y="2338208"/>
            <a:ext cx="13630841" cy="6077083"/>
          </a:xfrm>
          <a:custGeom>
            <a:avLst/>
            <a:gdLst/>
            <a:ahLst/>
            <a:cxnLst/>
            <a:rect r="r" b="b" t="t" l="l"/>
            <a:pathLst>
              <a:path h="6077083" w="13630841">
                <a:moveTo>
                  <a:pt x="0" y="0"/>
                </a:moveTo>
                <a:lnTo>
                  <a:pt x="13630841" y="0"/>
                </a:lnTo>
                <a:lnTo>
                  <a:pt x="13630841" y="6077083"/>
                </a:lnTo>
                <a:lnTo>
                  <a:pt x="0" y="6077083"/>
                </a:lnTo>
                <a:lnTo>
                  <a:pt x="0" y="0"/>
                </a:lnTo>
                <a:close/>
              </a:path>
            </a:pathLst>
          </a:custGeom>
          <a:blipFill>
            <a:blip r:embed="rId4"/>
            <a:stretch>
              <a:fillRect l="0" t="0" r="0" b="0"/>
            </a:stretch>
          </a:blipFill>
        </p:spPr>
      </p:sp>
      <p:sp>
        <p:nvSpPr>
          <p:cNvPr name="Freeform 7" id="7"/>
          <p:cNvSpPr/>
          <p:nvPr/>
        </p:nvSpPr>
        <p:spPr>
          <a:xfrm flipH="false" flipV="false" rot="0">
            <a:off x="4967135" y="8567691"/>
            <a:ext cx="9129154" cy="1788856"/>
          </a:xfrm>
          <a:custGeom>
            <a:avLst/>
            <a:gdLst/>
            <a:ahLst/>
            <a:cxnLst/>
            <a:rect r="r" b="b" t="t" l="l"/>
            <a:pathLst>
              <a:path h="1788856" w="9129154">
                <a:moveTo>
                  <a:pt x="0" y="0"/>
                </a:moveTo>
                <a:lnTo>
                  <a:pt x="9129155" y="0"/>
                </a:lnTo>
                <a:lnTo>
                  <a:pt x="9129155" y="1788856"/>
                </a:lnTo>
                <a:lnTo>
                  <a:pt x="0" y="1788856"/>
                </a:lnTo>
                <a:lnTo>
                  <a:pt x="0" y="0"/>
                </a:lnTo>
                <a:close/>
              </a:path>
            </a:pathLst>
          </a:custGeom>
          <a:blipFill>
            <a:blip r:embed="rId5"/>
            <a:stretch>
              <a:fillRect l="0" t="0" r="0" b="-133903"/>
            </a:stretch>
          </a:blipFill>
        </p:spPr>
      </p:sp>
      <p:sp>
        <p:nvSpPr>
          <p:cNvPr name="TextBox 8" id="8"/>
          <p:cNvSpPr txBox="true"/>
          <p:nvPr/>
        </p:nvSpPr>
        <p:spPr>
          <a:xfrm rot="0">
            <a:off x="5241912" y="435009"/>
            <a:ext cx="7804177" cy="821055"/>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PAGE</a:t>
            </a:r>
          </a:p>
        </p:txBody>
      </p:sp>
      <p:sp>
        <p:nvSpPr>
          <p:cNvPr name="TextBox 9" id="9"/>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Digunakan untuk melakukan pemesanan passport. User harus mengisi data diri terlebih dahulu agar dapat melakukan pemesanan passport.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338208"/>
            <a:ext cx="16396919" cy="7515255"/>
          </a:xfrm>
          <a:custGeom>
            <a:avLst/>
            <a:gdLst/>
            <a:ahLst/>
            <a:cxnLst/>
            <a:rect r="r" b="b" t="t" l="l"/>
            <a:pathLst>
              <a:path h="7515255" w="16396919">
                <a:moveTo>
                  <a:pt x="0" y="0"/>
                </a:moveTo>
                <a:lnTo>
                  <a:pt x="16396919" y="0"/>
                </a:lnTo>
                <a:lnTo>
                  <a:pt x="16396919" y="7515255"/>
                </a:lnTo>
                <a:lnTo>
                  <a:pt x="0" y="751525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ACCOUNT PAGE</a:t>
            </a:r>
          </a:p>
        </p:txBody>
      </p:sp>
      <p:sp>
        <p:nvSpPr>
          <p:cNvPr name="TextBox 8" id="8"/>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informasi akun milik user, termasuk data diri yang user telah masukkan. User juga dapat mengedit informasi tersebut.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10552" y="2562504"/>
            <a:ext cx="16064410" cy="7362855"/>
          </a:xfrm>
          <a:custGeom>
            <a:avLst/>
            <a:gdLst/>
            <a:ahLst/>
            <a:cxnLst/>
            <a:rect r="r" b="b" t="t" l="l"/>
            <a:pathLst>
              <a:path h="7362855" w="16064410">
                <a:moveTo>
                  <a:pt x="0" y="0"/>
                </a:moveTo>
                <a:lnTo>
                  <a:pt x="16064410" y="0"/>
                </a:lnTo>
                <a:lnTo>
                  <a:pt x="16064410" y="7362855"/>
                </a:lnTo>
                <a:lnTo>
                  <a:pt x="0" y="736285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ADD PERSON PAGE</a:t>
            </a:r>
          </a:p>
        </p:txBody>
      </p:sp>
      <p:sp>
        <p:nvSpPr>
          <p:cNvPr name="TextBox 8" id="8"/>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halaman yang muncul ketika user belum mendaftarkan data diri yang lebih lengkap setelah pembuatan akun.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361295"/>
            <a:ext cx="16014039" cy="7339768"/>
          </a:xfrm>
          <a:custGeom>
            <a:avLst/>
            <a:gdLst/>
            <a:ahLst/>
            <a:cxnLst/>
            <a:rect r="r" b="b" t="t" l="l"/>
            <a:pathLst>
              <a:path h="7339768" w="16014039">
                <a:moveTo>
                  <a:pt x="0" y="0"/>
                </a:moveTo>
                <a:lnTo>
                  <a:pt x="16014039" y="0"/>
                </a:lnTo>
                <a:lnTo>
                  <a:pt x="16014039" y="7339768"/>
                </a:lnTo>
                <a:lnTo>
                  <a:pt x="0" y="7339768"/>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LOGIN PAGE (ADMIN)</a:t>
            </a:r>
          </a:p>
        </p:txBody>
      </p:sp>
      <p:sp>
        <p:nvSpPr>
          <p:cNvPr name="TextBox 8" id="8"/>
          <p:cNvSpPr txBox="true"/>
          <p:nvPr/>
        </p:nvSpPr>
        <p:spPr>
          <a:xfrm rot="0">
            <a:off x="1767356" y="1591509"/>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Merupakan login page yang digunakan untuk masuk ke aplikasi sebagai admin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0395" y="2928158"/>
            <a:ext cx="13026046" cy="5807446"/>
          </a:xfrm>
          <a:custGeom>
            <a:avLst/>
            <a:gdLst/>
            <a:ahLst/>
            <a:cxnLst/>
            <a:rect r="r" b="b" t="t" l="l"/>
            <a:pathLst>
              <a:path h="5807446" w="13026046">
                <a:moveTo>
                  <a:pt x="0" y="0"/>
                </a:moveTo>
                <a:lnTo>
                  <a:pt x="13026046" y="0"/>
                </a:lnTo>
                <a:lnTo>
                  <a:pt x="13026046" y="5807446"/>
                </a:lnTo>
                <a:lnTo>
                  <a:pt x="0" y="5807446"/>
                </a:lnTo>
                <a:lnTo>
                  <a:pt x="0" y="0"/>
                </a:lnTo>
                <a:close/>
              </a:path>
            </a:pathLst>
          </a:custGeom>
          <a:blipFill>
            <a:blip r:embed="rId4"/>
            <a:stretch>
              <a:fillRect l="0" t="-1401" r="0" b="-1401"/>
            </a:stretch>
          </a:blipFill>
        </p:spPr>
      </p:sp>
      <p:sp>
        <p:nvSpPr>
          <p:cNvPr name="Freeform 7" id="7"/>
          <p:cNvSpPr/>
          <p:nvPr/>
        </p:nvSpPr>
        <p:spPr>
          <a:xfrm flipH="false" flipV="false" rot="0">
            <a:off x="13480655" y="2928158"/>
            <a:ext cx="4252063" cy="5253950"/>
          </a:xfrm>
          <a:custGeom>
            <a:avLst/>
            <a:gdLst/>
            <a:ahLst/>
            <a:cxnLst/>
            <a:rect r="r" b="b" t="t" l="l"/>
            <a:pathLst>
              <a:path h="5253950" w="4252063">
                <a:moveTo>
                  <a:pt x="0" y="0"/>
                </a:moveTo>
                <a:lnTo>
                  <a:pt x="4252063" y="0"/>
                </a:lnTo>
                <a:lnTo>
                  <a:pt x="4252063" y="5253950"/>
                </a:lnTo>
                <a:lnTo>
                  <a:pt x="0" y="5253950"/>
                </a:lnTo>
                <a:lnTo>
                  <a:pt x="0" y="0"/>
                </a:lnTo>
                <a:close/>
              </a:path>
            </a:pathLst>
          </a:custGeom>
          <a:blipFill>
            <a:blip r:embed="rId5"/>
            <a:stretch>
              <a:fillRect l="-83591" t="0" r="-85083" b="0"/>
            </a:stretch>
          </a:blipFill>
        </p:spPr>
      </p:sp>
      <p:sp>
        <p:nvSpPr>
          <p:cNvPr name="TextBox 8" id="8"/>
          <p:cNvSpPr txBox="true"/>
          <p:nvPr/>
        </p:nvSpPr>
        <p:spPr>
          <a:xfrm rot="0">
            <a:off x="4469337" y="275792"/>
            <a:ext cx="934932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OFFICE DETAILS (ADMIN)</a:t>
            </a:r>
          </a:p>
        </p:txBody>
      </p:sp>
      <p:sp>
        <p:nvSpPr>
          <p:cNvPr name="TextBox 9" id="9"/>
          <p:cNvSpPr txBox="true"/>
          <p:nvPr/>
        </p:nvSpPr>
        <p:spPr>
          <a:xfrm rot="0">
            <a:off x="1767356" y="1370541"/>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informasi seluruh kantor imigrasi yang tersedia. Terdapat juga informasi detail request yang di-handle oleh kantor tersebut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4943" y="2486215"/>
            <a:ext cx="17078114" cy="7800785"/>
          </a:xfrm>
          <a:custGeom>
            <a:avLst/>
            <a:gdLst/>
            <a:ahLst/>
            <a:cxnLst/>
            <a:rect r="r" b="b" t="t" l="l"/>
            <a:pathLst>
              <a:path h="7800785" w="17078114">
                <a:moveTo>
                  <a:pt x="0" y="0"/>
                </a:moveTo>
                <a:lnTo>
                  <a:pt x="17078114" y="0"/>
                </a:lnTo>
                <a:lnTo>
                  <a:pt x="17078114" y="7800785"/>
                </a:lnTo>
                <a:lnTo>
                  <a:pt x="0" y="7800785"/>
                </a:lnTo>
                <a:lnTo>
                  <a:pt x="0" y="0"/>
                </a:lnTo>
                <a:close/>
              </a:path>
            </a:pathLst>
          </a:custGeom>
          <a:blipFill>
            <a:blip r:embed="rId4"/>
            <a:stretch>
              <a:fillRect l="0" t="0" r="0" b="0"/>
            </a:stretch>
          </a:blipFill>
        </p:spPr>
      </p:sp>
      <p:sp>
        <p:nvSpPr>
          <p:cNvPr name="TextBox 7" id="7"/>
          <p:cNvSpPr txBox="true"/>
          <p:nvPr/>
        </p:nvSpPr>
        <p:spPr>
          <a:xfrm rot="0">
            <a:off x="5241912" y="435009"/>
            <a:ext cx="7804177"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PAGE (ADMIN)</a:t>
            </a:r>
          </a:p>
        </p:txBody>
      </p:sp>
      <p:sp>
        <p:nvSpPr>
          <p:cNvPr name="TextBox 8" id="8"/>
          <p:cNvSpPr txBox="true"/>
          <p:nvPr/>
        </p:nvSpPr>
        <p:spPr>
          <a:xfrm rot="0">
            <a:off x="1767356" y="1653970"/>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list seluruh request yang terdapat pada database.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604" y="496303"/>
            <a:ext cx="12019547" cy="8229600"/>
            <a:chOff x="0" y="0"/>
            <a:chExt cx="3165642" cy="2167467"/>
          </a:xfrm>
        </p:grpSpPr>
        <p:sp>
          <p:nvSpPr>
            <p:cNvPr name="Freeform 3" id="3"/>
            <p:cNvSpPr/>
            <p:nvPr/>
          </p:nvSpPr>
          <p:spPr>
            <a:xfrm flipH="false" flipV="false" rot="0">
              <a:off x="0" y="0"/>
              <a:ext cx="3165642" cy="2167467"/>
            </a:xfrm>
            <a:custGeom>
              <a:avLst/>
              <a:gdLst/>
              <a:ahLst/>
              <a:cxnLst/>
              <a:rect r="r" b="b" t="t" l="l"/>
              <a:pathLst>
                <a:path h="2167467" w="3165642">
                  <a:moveTo>
                    <a:pt x="16103" y="0"/>
                  </a:moveTo>
                  <a:lnTo>
                    <a:pt x="3149539" y="0"/>
                  </a:lnTo>
                  <a:cubicBezTo>
                    <a:pt x="3153810" y="0"/>
                    <a:pt x="3157906" y="1697"/>
                    <a:pt x="3160926" y="4716"/>
                  </a:cubicBezTo>
                  <a:cubicBezTo>
                    <a:pt x="3163945" y="7736"/>
                    <a:pt x="3165642" y="11832"/>
                    <a:pt x="3165642" y="16103"/>
                  </a:cubicBezTo>
                  <a:lnTo>
                    <a:pt x="3165642" y="2151364"/>
                  </a:lnTo>
                  <a:cubicBezTo>
                    <a:pt x="3165642" y="2155635"/>
                    <a:pt x="3163945" y="2159731"/>
                    <a:pt x="3160926" y="2162750"/>
                  </a:cubicBezTo>
                  <a:cubicBezTo>
                    <a:pt x="3157906" y="2165770"/>
                    <a:pt x="3153810" y="2167467"/>
                    <a:pt x="3149539" y="2167467"/>
                  </a:cubicBezTo>
                  <a:lnTo>
                    <a:pt x="16103" y="2167467"/>
                  </a:lnTo>
                  <a:cubicBezTo>
                    <a:pt x="11832" y="2167467"/>
                    <a:pt x="7736" y="2165770"/>
                    <a:pt x="4716" y="2162750"/>
                  </a:cubicBezTo>
                  <a:cubicBezTo>
                    <a:pt x="1697" y="2159731"/>
                    <a:pt x="0" y="2155635"/>
                    <a:pt x="0" y="2151364"/>
                  </a:cubicBezTo>
                  <a:lnTo>
                    <a:pt x="0" y="16103"/>
                  </a:lnTo>
                  <a:cubicBezTo>
                    <a:pt x="0" y="11832"/>
                    <a:pt x="1697" y="7736"/>
                    <a:pt x="4716" y="4716"/>
                  </a:cubicBezTo>
                  <a:cubicBezTo>
                    <a:pt x="7736" y="1697"/>
                    <a:pt x="11832" y="0"/>
                    <a:pt x="16103" y="0"/>
                  </a:cubicBezTo>
                  <a:close/>
                </a:path>
              </a:pathLst>
            </a:custGeom>
            <a:solidFill>
              <a:srgbClr val="467E92"/>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12019547" cy="8229600"/>
            <a:chOff x="0" y="0"/>
            <a:chExt cx="3165642" cy="2167467"/>
          </a:xfrm>
        </p:grpSpPr>
        <p:sp>
          <p:nvSpPr>
            <p:cNvPr name="Freeform 6" id="6"/>
            <p:cNvSpPr/>
            <p:nvPr/>
          </p:nvSpPr>
          <p:spPr>
            <a:xfrm flipH="false" flipV="false" rot="0">
              <a:off x="0" y="0"/>
              <a:ext cx="3165642" cy="2167467"/>
            </a:xfrm>
            <a:custGeom>
              <a:avLst/>
              <a:gdLst/>
              <a:ahLst/>
              <a:cxnLst/>
              <a:rect r="r" b="b" t="t" l="l"/>
              <a:pathLst>
                <a:path h="2167467" w="3165642">
                  <a:moveTo>
                    <a:pt x="16103" y="0"/>
                  </a:moveTo>
                  <a:lnTo>
                    <a:pt x="3149539" y="0"/>
                  </a:lnTo>
                  <a:cubicBezTo>
                    <a:pt x="3153810" y="0"/>
                    <a:pt x="3157906" y="1697"/>
                    <a:pt x="3160926" y="4716"/>
                  </a:cubicBezTo>
                  <a:cubicBezTo>
                    <a:pt x="3163945" y="7736"/>
                    <a:pt x="3165642" y="11832"/>
                    <a:pt x="3165642" y="16103"/>
                  </a:cubicBezTo>
                  <a:lnTo>
                    <a:pt x="3165642" y="2151364"/>
                  </a:lnTo>
                  <a:cubicBezTo>
                    <a:pt x="3165642" y="2155635"/>
                    <a:pt x="3163945" y="2159731"/>
                    <a:pt x="3160926" y="2162750"/>
                  </a:cubicBezTo>
                  <a:cubicBezTo>
                    <a:pt x="3157906" y="2165770"/>
                    <a:pt x="3153810" y="2167467"/>
                    <a:pt x="3149539" y="2167467"/>
                  </a:cubicBezTo>
                  <a:lnTo>
                    <a:pt x="16103" y="2167467"/>
                  </a:lnTo>
                  <a:cubicBezTo>
                    <a:pt x="11832" y="2167467"/>
                    <a:pt x="7736" y="2165770"/>
                    <a:pt x="4716" y="2162750"/>
                  </a:cubicBezTo>
                  <a:cubicBezTo>
                    <a:pt x="1697" y="2159731"/>
                    <a:pt x="0" y="2155635"/>
                    <a:pt x="0" y="2151364"/>
                  </a:cubicBezTo>
                  <a:lnTo>
                    <a:pt x="0" y="16103"/>
                  </a:lnTo>
                  <a:cubicBezTo>
                    <a:pt x="0" y="11832"/>
                    <a:pt x="1697" y="7736"/>
                    <a:pt x="4716" y="4716"/>
                  </a:cubicBezTo>
                  <a:cubicBezTo>
                    <a:pt x="7736" y="1697"/>
                    <a:pt x="11832" y="0"/>
                    <a:pt x="16103" y="0"/>
                  </a:cubicBezTo>
                  <a:close/>
                </a:path>
              </a:pathLst>
            </a:custGeom>
            <a:solidFill>
              <a:srgbClr val="2C5B6B"/>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851730" y="-571500"/>
            <a:ext cx="1822784" cy="1822784"/>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03546" y="1729335"/>
            <a:ext cx="5969361" cy="1313179"/>
          </a:xfrm>
          <a:prstGeom prst="rect">
            <a:avLst/>
          </a:prstGeom>
        </p:spPr>
        <p:txBody>
          <a:bodyPr anchor="t" rtlCol="false" tIns="0" lIns="0" bIns="0" rIns="0">
            <a:spAutoFit/>
          </a:bodyPr>
          <a:lstStyle/>
          <a:p>
            <a:pPr>
              <a:lnSpc>
                <a:spcPts val="5320"/>
              </a:lnSpc>
              <a:spcBef>
                <a:spcPct val="0"/>
              </a:spcBef>
            </a:pPr>
            <a:r>
              <a:rPr lang="en-US" sz="3800">
                <a:solidFill>
                  <a:srgbClr val="FFFFFF"/>
                </a:solidFill>
                <a:latin typeface="Garet ExtraBold"/>
              </a:rPr>
              <a:t>WHAT IS WEBPASSPORT?</a:t>
            </a:r>
          </a:p>
        </p:txBody>
      </p:sp>
      <p:sp>
        <p:nvSpPr>
          <p:cNvPr name="AutoShape 12" id="12"/>
          <p:cNvSpPr/>
          <p:nvPr/>
        </p:nvSpPr>
        <p:spPr>
          <a:xfrm rot="0">
            <a:off x="2936822" y="3093315"/>
            <a:ext cx="2242431" cy="0"/>
          </a:xfrm>
          <a:prstGeom prst="line">
            <a:avLst/>
          </a:prstGeom>
          <a:ln cap="flat" w="114300">
            <a:solidFill>
              <a:srgbClr val="FFFFFF"/>
            </a:solidFill>
            <a:prstDash val="solid"/>
            <a:headEnd type="none" len="sm" w="sm"/>
            <a:tailEnd type="none" len="sm" w="sm"/>
          </a:ln>
        </p:spPr>
      </p:sp>
      <p:grpSp>
        <p:nvGrpSpPr>
          <p:cNvPr name="Group 13" id="13"/>
          <p:cNvGrpSpPr/>
          <p:nvPr/>
        </p:nvGrpSpPr>
        <p:grpSpPr>
          <a:xfrm rot="0">
            <a:off x="11170602" y="1805535"/>
            <a:ext cx="4842811" cy="6592110"/>
            <a:chOff x="0" y="0"/>
            <a:chExt cx="1275473" cy="1736194"/>
          </a:xfrm>
        </p:grpSpPr>
        <p:sp>
          <p:nvSpPr>
            <p:cNvPr name="Freeform 14" id="14"/>
            <p:cNvSpPr/>
            <p:nvPr/>
          </p:nvSpPr>
          <p:spPr>
            <a:xfrm flipH="false" flipV="false" rot="0">
              <a:off x="0" y="0"/>
              <a:ext cx="1275473" cy="1736193"/>
            </a:xfrm>
            <a:custGeom>
              <a:avLst/>
              <a:gdLst/>
              <a:ahLst/>
              <a:cxnLst/>
              <a:rect r="r" b="b" t="t" l="l"/>
              <a:pathLst>
                <a:path h="1736193" w="1275473">
                  <a:moveTo>
                    <a:pt x="80931" y="0"/>
                  </a:moveTo>
                  <a:lnTo>
                    <a:pt x="1194542" y="0"/>
                  </a:lnTo>
                  <a:cubicBezTo>
                    <a:pt x="1216006" y="0"/>
                    <a:pt x="1236591" y="8527"/>
                    <a:pt x="1251769" y="23704"/>
                  </a:cubicBezTo>
                  <a:cubicBezTo>
                    <a:pt x="1266946" y="38882"/>
                    <a:pt x="1275473" y="59467"/>
                    <a:pt x="1275473" y="80931"/>
                  </a:cubicBezTo>
                  <a:lnTo>
                    <a:pt x="1275473" y="1655262"/>
                  </a:lnTo>
                  <a:cubicBezTo>
                    <a:pt x="1275473" y="1676727"/>
                    <a:pt x="1266946" y="1697312"/>
                    <a:pt x="1251769" y="1712489"/>
                  </a:cubicBezTo>
                  <a:cubicBezTo>
                    <a:pt x="1236591" y="1727667"/>
                    <a:pt x="1216006" y="1736193"/>
                    <a:pt x="1194542" y="1736193"/>
                  </a:cubicBezTo>
                  <a:lnTo>
                    <a:pt x="80931" y="1736193"/>
                  </a:lnTo>
                  <a:cubicBezTo>
                    <a:pt x="59467" y="1736193"/>
                    <a:pt x="38882" y="1727667"/>
                    <a:pt x="23704" y="1712489"/>
                  </a:cubicBezTo>
                  <a:cubicBezTo>
                    <a:pt x="8527" y="1697312"/>
                    <a:pt x="0" y="1676727"/>
                    <a:pt x="0" y="1655262"/>
                  </a:cubicBezTo>
                  <a:lnTo>
                    <a:pt x="0" y="80931"/>
                  </a:lnTo>
                  <a:cubicBezTo>
                    <a:pt x="0" y="59467"/>
                    <a:pt x="8527" y="38882"/>
                    <a:pt x="23704" y="23704"/>
                  </a:cubicBezTo>
                  <a:cubicBezTo>
                    <a:pt x="38882" y="8527"/>
                    <a:pt x="59467" y="0"/>
                    <a:pt x="80931" y="0"/>
                  </a:cubicBezTo>
                  <a:close/>
                </a:path>
              </a:pathLst>
            </a:custGeom>
            <a:solidFill>
              <a:srgbClr val="FFFFFF"/>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1170602" y="4321231"/>
            <a:ext cx="5681128" cy="1644537"/>
          </a:xfrm>
          <a:custGeom>
            <a:avLst/>
            <a:gdLst/>
            <a:ahLst/>
            <a:cxnLst/>
            <a:rect r="r" b="b" t="t" l="l"/>
            <a:pathLst>
              <a:path h="1644537" w="5681128">
                <a:moveTo>
                  <a:pt x="0" y="0"/>
                </a:moveTo>
                <a:lnTo>
                  <a:pt x="5681128" y="0"/>
                </a:lnTo>
                <a:lnTo>
                  <a:pt x="5681128" y="1644538"/>
                </a:lnTo>
                <a:lnTo>
                  <a:pt x="0" y="1644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803546" y="3852315"/>
            <a:ext cx="6925364" cy="3329651"/>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Garet"/>
              </a:rPr>
              <a:t>WebPassport adalah Aplikasi web untuk memfasilitasi permohonan pembuatan paspor secara online. Aplikasi ini dirancang untuk memberikan pengalaman yang mudah, cepat, dan aman bagi individu yang ingin mengurus paspor mereka dengan mempercepat layanan pendaftaran tanpa perlu mengantri di kantor imigrasi</a:t>
            </a:r>
          </a:p>
        </p:txBody>
      </p:sp>
      <p:sp>
        <p:nvSpPr>
          <p:cNvPr name="Freeform 18" id="18"/>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280996" y="3507820"/>
            <a:ext cx="7462770" cy="3327152"/>
          </a:xfrm>
          <a:custGeom>
            <a:avLst/>
            <a:gdLst/>
            <a:ahLst/>
            <a:cxnLst/>
            <a:rect r="r" b="b" t="t" l="l"/>
            <a:pathLst>
              <a:path h="3327152" w="7462770">
                <a:moveTo>
                  <a:pt x="0" y="0"/>
                </a:moveTo>
                <a:lnTo>
                  <a:pt x="7462770" y="0"/>
                </a:lnTo>
                <a:lnTo>
                  <a:pt x="7462770" y="3327151"/>
                </a:lnTo>
                <a:lnTo>
                  <a:pt x="0" y="3327151"/>
                </a:lnTo>
                <a:lnTo>
                  <a:pt x="0" y="0"/>
                </a:lnTo>
                <a:close/>
              </a:path>
            </a:pathLst>
          </a:custGeom>
          <a:blipFill>
            <a:blip r:embed="rId4"/>
            <a:stretch>
              <a:fillRect l="0" t="-1577" r="0" b="-1577"/>
            </a:stretch>
          </a:blipFill>
        </p:spPr>
      </p:sp>
      <p:sp>
        <p:nvSpPr>
          <p:cNvPr name="Freeform 7" id="7"/>
          <p:cNvSpPr/>
          <p:nvPr/>
        </p:nvSpPr>
        <p:spPr>
          <a:xfrm flipH="false" flipV="false" rot="0">
            <a:off x="0" y="2612477"/>
            <a:ext cx="13247485" cy="6064864"/>
          </a:xfrm>
          <a:custGeom>
            <a:avLst/>
            <a:gdLst/>
            <a:ahLst/>
            <a:cxnLst/>
            <a:rect r="r" b="b" t="t" l="l"/>
            <a:pathLst>
              <a:path h="6064864" w="13247485">
                <a:moveTo>
                  <a:pt x="0" y="0"/>
                </a:moveTo>
                <a:lnTo>
                  <a:pt x="13247485" y="0"/>
                </a:lnTo>
                <a:lnTo>
                  <a:pt x="13247485" y="6064864"/>
                </a:lnTo>
                <a:lnTo>
                  <a:pt x="0" y="6064864"/>
                </a:lnTo>
                <a:lnTo>
                  <a:pt x="0" y="0"/>
                </a:lnTo>
                <a:close/>
              </a:path>
            </a:pathLst>
          </a:custGeom>
          <a:blipFill>
            <a:blip r:embed="rId5"/>
            <a:stretch>
              <a:fillRect l="0" t="0" r="0" b="0"/>
            </a:stretch>
          </a:blipFill>
        </p:spPr>
      </p:sp>
      <p:sp>
        <p:nvSpPr>
          <p:cNvPr name="TextBox 8" id="8"/>
          <p:cNvSpPr txBox="true"/>
          <p:nvPr/>
        </p:nvSpPr>
        <p:spPr>
          <a:xfrm rot="0">
            <a:off x="3876540" y="406647"/>
            <a:ext cx="10534920"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REQUEST DETAIL PAGE (ADMIN)</a:t>
            </a:r>
          </a:p>
        </p:txBody>
      </p:sp>
      <p:sp>
        <p:nvSpPr>
          <p:cNvPr name="TextBox 9" id="9"/>
          <p:cNvSpPr txBox="true"/>
          <p:nvPr/>
        </p:nvSpPr>
        <p:spPr>
          <a:xfrm rot="0">
            <a:off x="1767356" y="1370541"/>
            <a:ext cx="14750800" cy="396204"/>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Digunakan oleh Admin untuk melakukan validasi pemesanan passport.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503822" y="-177466"/>
            <a:ext cx="1822784" cy="182278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005126"/>
            <a:ext cx="13346074" cy="6110000"/>
          </a:xfrm>
          <a:custGeom>
            <a:avLst/>
            <a:gdLst/>
            <a:ahLst/>
            <a:cxnLst/>
            <a:rect r="r" b="b" t="t" l="l"/>
            <a:pathLst>
              <a:path h="6110000" w="13346074">
                <a:moveTo>
                  <a:pt x="0" y="0"/>
                </a:moveTo>
                <a:lnTo>
                  <a:pt x="13346074" y="0"/>
                </a:lnTo>
                <a:lnTo>
                  <a:pt x="13346074" y="6109999"/>
                </a:lnTo>
                <a:lnTo>
                  <a:pt x="0" y="6109999"/>
                </a:lnTo>
                <a:lnTo>
                  <a:pt x="0" y="0"/>
                </a:lnTo>
                <a:close/>
              </a:path>
            </a:pathLst>
          </a:custGeom>
          <a:blipFill>
            <a:blip r:embed="rId4"/>
            <a:stretch>
              <a:fillRect l="0" t="0" r="0" b="0"/>
            </a:stretch>
          </a:blipFill>
        </p:spPr>
      </p:sp>
      <p:sp>
        <p:nvSpPr>
          <p:cNvPr name="Freeform 7" id="7"/>
          <p:cNvSpPr/>
          <p:nvPr/>
        </p:nvSpPr>
        <p:spPr>
          <a:xfrm flipH="false" flipV="false" rot="0">
            <a:off x="13346074" y="4554766"/>
            <a:ext cx="4589266" cy="2528408"/>
          </a:xfrm>
          <a:custGeom>
            <a:avLst/>
            <a:gdLst/>
            <a:ahLst/>
            <a:cxnLst/>
            <a:rect r="r" b="b" t="t" l="l"/>
            <a:pathLst>
              <a:path h="2528408" w="4589266">
                <a:moveTo>
                  <a:pt x="0" y="0"/>
                </a:moveTo>
                <a:lnTo>
                  <a:pt x="4589267" y="0"/>
                </a:lnTo>
                <a:lnTo>
                  <a:pt x="4589267" y="2528408"/>
                </a:lnTo>
                <a:lnTo>
                  <a:pt x="0" y="2528408"/>
                </a:lnTo>
                <a:lnTo>
                  <a:pt x="0" y="0"/>
                </a:lnTo>
                <a:close/>
              </a:path>
            </a:pathLst>
          </a:custGeom>
          <a:blipFill>
            <a:blip r:embed="rId5"/>
            <a:stretch>
              <a:fillRect l="-72925" t="-57158" r="-77898" b="-53147"/>
            </a:stretch>
          </a:blipFill>
        </p:spPr>
      </p:sp>
      <p:sp>
        <p:nvSpPr>
          <p:cNvPr name="TextBox 8" id="8"/>
          <p:cNvSpPr txBox="true"/>
          <p:nvPr/>
        </p:nvSpPr>
        <p:spPr>
          <a:xfrm rot="0">
            <a:off x="3135306" y="406647"/>
            <a:ext cx="12017388" cy="821019"/>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ACCOUNT DETAILS PAGE (ADMIN)</a:t>
            </a:r>
          </a:p>
        </p:txBody>
      </p:sp>
      <p:sp>
        <p:nvSpPr>
          <p:cNvPr name="TextBox 9" id="9"/>
          <p:cNvSpPr txBox="true"/>
          <p:nvPr/>
        </p:nvSpPr>
        <p:spPr>
          <a:xfrm rot="0">
            <a:off x="1768600" y="1569134"/>
            <a:ext cx="14750800" cy="815268"/>
          </a:xfrm>
          <a:prstGeom prst="rect">
            <a:avLst/>
          </a:prstGeom>
        </p:spPr>
        <p:txBody>
          <a:bodyPr anchor="t" rtlCol="false" tIns="0" lIns="0" bIns="0" rIns="0">
            <a:spAutoFit/>
          </a:bodyPr>
          <a:lstStyle/>
          <a:p>
            <a:pPr algn="ctr">
              <a:lnSpc>
                <a:spcPts val="3360"/>
              </a:lnSpc>
              <a:spcBef>
                <a:spcPct val="0"/>
              </a:spcBef>
            </a:pPr>
            <a:r>
              <a:rPr lang="en-US" sz="2400">
                <a:solidFill>
                  <a:srgbClr val="2C5B6B"/>
                </a:solidFill>
                <a:latin typeface="Garet"/>
              </a:rPr>
              <a:t>Berisi list seluruh akun yang terdapat pada database. Admin dapat melakukan penghapusan akun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C5B6B"/>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579" y="-9525"/>
            <a:ext cx="1243606" cy="1028700"/>
          </a:xfrm>
          <a:custGeom>
            <a:avLst/>
            <a:gdLst/>
            <a:ahLst/>
            <a:cxnLst/>
            <a:rect r="r" b="b" t="t" l="l"/>
            <a:pathLst>
              <a:path h="1028700" w="1243606">
                <a:moveTo>
                  <a:pt x="0" y="0"/>
                </a:moveTo>
                <a:lnTo>
                  <a:pt x="1243607" y="0"/>
                </a:lnTo>
                <a:lnTo>
                  <a:pt x="1243607"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65438" t="0" r="0" b="0"/>
            </a:stretch>
          </a:blipFill>
        </p:spPr>
      </p:sp>
      <p:sp>
        <p:nvSpPr>
          <p:cNvPr name="AutoShape 6" id="6"/>
          <p:cNvSpPr/>
          <p:nvPr/>
        </p:nvSpPr>
        <p:spPr>
          <a:xfrm rot="0">
            <a:off x="14123154" y="5895874"/>
            <a:ext cx="2680541" cy="0"/>
          </a:xfrm>
          <a:prstGeom prst="line">
            <a:avLst/>
          </a:prstGeom>
          <a:ln cap="flat" w="142875">
            <a:solidFill>
              <a:srgbClr val="FFFFFF"/>
            </a:solidFill>
            <a:prstDash val="solid"/>
            <a:headEnd type="none" len="sm" w="sm"/>
            <a:tailEnd type="none" len="sm" w="sm"/>
          </a:ln>
        </p:spPr>
      </p:sp>
      <p:sp>
        <p:nvSpPr>
          <p:cNvPr name="Freeform 7" id="7"/>
          <p:cNvSpPr/>
          <p:nvPr/>
        </p:nvSpPr>
        <p:spPr>
          <a:xfrm flipH="false" flipV="false" rot="0">
            <a:off x="15559506" y="8632035"/>
            <a:ext cx="1453739" cy="365794"/>
          </a:xfrm>
          <a:custGeom>
            <a:avLst/>
            <a:gdLst/>
            <a:ahLst/>
            <a:cxnLst/>
            <a:rect r="r" b="b" t="t" l="l"/>
            <a:pathLst>
              <a:path h="365794" w="1453739">
                <a:moveTo>
                  <a:pt x="0" y="0"/>
                </a:moveTo>
                <a:lnTo>
                  <a:pt x="1453739" y="0"/>
                </a:lnTo>
                <a:lnTo>
                  <a:pt x="1453739" y="365794"/>
                </a:lnTo>
                <a:lnTo>
                  <a:pt x="0" y="365794"/>
                </a:lnTo>
                <a:lnTo>
                  <a:pt x="0" y="0"/>
                </a:lnTo>
                <a:close/>
              </a:path>
            </a:pathLst>
          </a:custGeom>
          <a:blipFill>
            <a:blip r:embed="rId4">
              <a:extLst>
                <a:ext uri="{96DAC541-7B7A-43D3-8B79-37D633B846F1}">
                  <asvg:svgBlip xmlns:asvg="http://schemas.microsoft.com/office/drawing/2016/SVG/main" r:embed="rId5"/>
                </a:ext>
              </a:extLst>
            </a:blip>
            <a:stretch>
              <a:fillRect l="-68771" t="0" r="0" b="0"/>
            </a:stretch>
          </a:blipFill>
        </p:spPr>
      </p:sp>
      <p:sp>
        <p:nvSpPr>
          <p:cNvPr name="Freeform 8" id="8"/>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664756" y="8188494"/>
            <a:ext cx="2351823" cy="486124"/>
            <a:chOff x="0" y="0"/>
            <a:chExt cx="818728" cy="169232"/>
          </a:xfrm>
        </p:grpSpPr>
        <p:sp>
          <p:nvSpPr>
            <p:cNvPr name="Freeform 10" id="10"/>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848388" y="8751938"/>
            <a:ext cx="1873941" cy="486124"/>
            <a:chOff x="0" y="0"/>
            <a:chExt cx="652366" cy="169232"/>
          </a:xfrm>
        </p:grpSpPr>
        <p:sp>
          <p:nvSpPr>
            <p:cNvPr name="Freeform 13" id="13"/>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487642" y="9321040"/>
            <a:ext cx="1518761" cy="486124"/>
            <a:chOff x="0" y="0"/>
            <a:chExt cx="528719" cy="169232"/>
          </a:xfrm>
        </p:grpSpPr>
        <p:sp>
          <p:nvSpPr>
            <p:cNvPr name="Freeform 16" id="16"/>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149670" y="1788730"/>
            <a:ext cx="12409836" cy="821019"/>
          </a:xfrm>
          <a:prstGeom prst="rect">
            <a:avLst/>
          </a:prstGeom>
        </p:spPr>
        <p:txBody>
          <a:bodyPr anchor="t" rtlCol="false" tIns="0" lIns="0" bIns="0" rIns="0">
            <a:spAutoFit/>
          </a:bodyPr>
          <a:lstStyle/>
          <a:p>
            <a:pPr algn="ctr">
              <a:lnSpc>
                <a:spcPts val="6720"/>
              </a:lnSpc>
              <a:spcBef>
                <a:spcPct val="0"/>
              </a:spcBef>
            </a:pPr>
            <a:r>
              <a:rPr lang="en-US" sz="4800">
                <a:solidFill>
                  <a:srgbClr val="FFFFFF"/>
                </a:solidFill>
                <a:latin typeface="Garet ExtraBold"/>
              </a:rPr>
              <a:t>PROGRESS REPORT DOCUMENTATION</a:t>
            </a:r>
          </a:p>
        </p:txBody>
      </p:sp>
      <p:sp>
        <p:nvSpPr>
          <p:cNvPr name="TextBox 19" id="19"/>
          <p:cNvSpPr txBox="true"/>
          <p:nvPr/>
        </p:nvSpPr>
        <p:spPr>
          <a:xfrm rot="0">
            <a:off x="3253455" y="4662242"/>
            <a:ext cx="11781089" cy="905366"/>
          </a:xfrm>
          <a:prstGeom prst="rect">
            <a:avLst/>
          </a:prstGeom>
        </p:spPr>
        <p:txBody>
          <a:bodyPr anchor="t" rtlCol="false" tIns="0" lIns="0" bIns="0" rIns="0">
            <a:spAutoFit/>
          </a:bodyPr>
          <a:lstStyle/>
          <a:p>
            <a:pPr algn="ctr">
              <a:lnSpc>
                <a:spcPts val="3640"/>
              </a:lnSpc>
              <a:spcBef>
                <a:spcPct val="0"/>
              </a:spcBef>
            </a:pPr>
            <a:r>
              <a:rPr lang="en-US" sz="2600" u="sng">
                <a:solidFill>
                  <a:srgbClr val="FFFFFF"/>
                </a:solidFill>
                <a:latin typeface="Garet"/>
                <a:hlinkClick r:id="rId6" tooltip="https://drive.google.com/drive/folders/149v4de97c4vv3RGxviNwDuXl63a2ohBv?usp=sharing"/>
              </a:rPr>
              <a:t>https://drive.google.com/drive/folders/149v4de97c4vv3RGxviNwDuXl63a2ohBv?usp=sharing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C5B6B"/>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12723"/>
            <a:ext cx="8638759" cy="8245577"/>
          </a:xfrm>
          <a:custGeom>
            <a:avLst/>
            <a:gdLst/>
            <a:ahLst/>
            <a:cxnLst/>
            <a:rect r="r" b="b" t="t" l="l"/>
            <a:pathLst>
              <a:path h="8245577" w="8638759">
                <a:moveTo>
                  <a:pt x="0" y="0"/>
                </a:moveTo>
                <a:lnTo>
                  <a:pt x="8638759" y="0"/>
                </a:lnTo>
                <a:lnTo>
                  <a:pt x="8638759" y="8245577"/>
                </a:lnTo>
                <a:lnTo>
                  <a:pt x="0" y="8245577"/>
                </a:lnTo>
                <a:lnTo>
                  <a:pt x="0" y="0"/>
                </a:lnTo>
                <a:close/>
              </a:path>
            </a:pathLst>
          </a:custGeom>
          <a:blipFill>
            <a:blip r:embed="rId2">
              <a:extLst>
                <a:ext uri="{96DAC541-7B7A-43D3-8B79-37D633B846F1}">
                  <asvg:svgBlip xmlns:asvg="http://schemas.microsoft.com/office/drawing/2016/SVG/main" r:embed="rId3"/>
                </a:ext>
              </a:extLst>
            </a:blip>
            <a:stretch>
              <a:fillRect l="-77893" t="-86376" r="0" b="0"/>
            </a:stretch>
          </a:blipFill>
        </p:spPr>
      </p:sp>
      <p:grpSp>
        <p:nvGrpSpPr>
          <p:cNvPr name="Group 6" id="6"/>
          <p:cNvGrpSpPr>
            <a:grpSpLocks noChangeAspect="true"/>
          </p:cNvGrpSpPr>
          <p:nvPr/>
        </p:nvGrpSpPr>
        <p:grpSpPr>
          <a:xfrm rot="0">
            <a:off x="1028700" y="1028700"/>
            <a:ext cx="7639376" cy="763937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46" t="0" r="-25046" b="0"/>
              </a:stretch>
            </a:blipFill>
          </p:spPr>
        </p:sp>
      </p:grpSp>
      <p:sp>
        <p:nvSpPr>
          <p:cNvPr name="Freeform 8" id="8"/>
          <p:cNvSpPr/>
          <p:nvPr/>
        </p:nvSpPr>
        <p:spPr>
          <a:xfrm flipH="false" flipV="false" rot="0">
            <a:off x="-14579" y="-9525"/>
            <a:ext cx="1243606" cy="1028700"/>
          </a:xfrm>
          <a:custGeom>
            <a:avLst/>
            <a:gdLst/>
            <a:ahLst/>
            <a:cxnLst/>
            <a:rect r="r" b="b" t="t" l="l"/>
            <a:pathLst>
              <a:path h="1028700" w="1243606">
                <a:moveTo>
                  <a:pt x="0" y="0"/>
                </a:moveTo>
                <a:lnTo>
                  <a:pt x="1243607" y="0"/>
                </a:lnTo>
                <a:lnTo>
                  <a:pt x="1243607"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65438" t="0" r="0" b="0"/>
            </a:stretch>
          </a:blipFill>
        </p:spPr>
      </p:sp>
      <p:sp>
        <p:nvSpPr>
          <p:cNvPr name="AutoShape 9" id="9"/>
          <p:cNvSpPr/>
          <p:nvPr/>
        </p:nvSpPr>
        <p:spPr>
          <a:xfrm rot="0">
            <a:off x="14123154" y="5895874"/>
            <a:ext cx="2680541" cy="0"/>
          </a:xfrm>
          <a:prstGeom prst="line">
            <a:avLst/>
          </a:prstGeom>
          <a:ln cap="flat" w="142875">
            <a:solidFill>
              <a:srgbClr val="FFFFFF"/>
            </a:solidFill>
            <a:prstDash val="solid"/>
            <a:headEnd type="none" len="sm" w="sm"/>
            <a:tailEnd type="none" len="sm" w="sm"/>
          </a:ln>
        </p:spPr>
      </p:sp>
      <p:sp>
        <p:nvSpPr>
          <p:cNvPr name="Freeform 10" id="10"/>
          <p:cNvSpPr/>
          <p:nvPr/>
        </p:nvSpPr>
        <p:spPr>
          <a:xfrm flipH="false" flipV="false" rot="0">
            <a:off x="15559506" y="8632035"/>
            <a:ext cx="1453739" cy="365794"/>
          </a:xfrm>
          <a:custGeom>
            <a:avLst/>
            <a:gdLst/>
            <a:ahLst/>
            <a:cxnLst/>
            <a:rect r="r" b="b" t="t" l="l"/>
            <a:pathLst>
              <a:path h="365794" w="1453739">
                <a:moveTo>
                  <a:pt x="0" y="0"/>
                </a:moveTo>
                <a:lnTo>
                  <a:pt x="1453739" y="0"/>
                </a:lnTo>
                <a:lnTo>
                  <a:pt x="1453739" y="365794"/>
                </a:lnTo>
                <a:lnTo>
                  <a:pt x="0" y="365794"/>
                </a:lnTo>
                <a:lnTo>
                  <a:pt x="0" y="0"/>
                </a:lnTo>
                <a:close/>
              </a:path>
            </a:pathLst>
          </a:custGeom>
          <a:blipFill>
            <a:blip r:embed="rId7">
              <a:extLst>
                <a:ext uri="{96DAC541-7B7A-43D3-8B79-37D633B846F1}">
                  <asvg:svgBlip xmlns:asvg="http://schemas.microsoft.com/office/drawing/2016/SVG/main" r:embed="rId8"/>
                </a:ext>
              </a:extLst>
            </a:blip>
            <a:stretch>
              <a:fillRect l="-68771" t="0" r="0" b="0"/>
            </a:stretch>
          </a:blipFill>
        </p:spPr>
      </p:sp>
      <p:sp>
        <p:nvSpPr>
          <p:cNvPr name="Freeform 11" id="11"/>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099565" y="2947520"/>
            <a:ext cx="7816835" cy="3453179"/>
          </a:xfrm>
          <a:prstGeom prst="rect">
            <a:avLst/>
          </a:prstGeom>
        </p:spPr>
        <p:txBody>
          <a:bodyPr anchor="t" rtlCol="false" tIns="0" lIns="0" bIns="0" rIns="0">
            <a:spAutoFit/>
          </a:bodyPr>
          <a:lstStyle/>
          <a:p>
            <a:pPr>
              <a:lnSpc>
                <a:spcPts val="13719"/>
              </a:lnSpc>
            </a:pPr>
            <a:r>
              <a:rPr lang="en-US" sz="11153" spc="435">
                <a:solidFill>
                  <a:srgbClr val="FFFFFF"/>
                </a:solidFill>
                <a:latin typeface="Garet ExtraBold"/>
              </a:rPr>
              <a:t>TERIMA KASIH</a:t>
            </a:r>
          </a:p>
        </p:txBody>
      </p:sp>
      <p:grpSp>
        <p:nvGrpSpPr>
          <p:cNvPr name="Group 13" id="13"/>
          <p:cNvGrpSpPr/>
          <p:nvPr/>
        </p:nvGrpSpPr>
        <p:grpSpPr>
          <a:xfrm rot="0">
            <a:off x="5664756" y="8188494"/>
            <a:ext cx="2351823" cy="486124"/>
            <a:chOff x="0" y="0"/>
            <a:chExt cx="818728" cy="169232"/>
          </a:xfrm>
        </p:grpSpPr>
        <p:sp>
          <p:nvSpPr>
            <p:cNvPr name="Freeform 14" id="14"/>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848388" y="8751938"/>
            <a:ext cx="1873941" cy="486124"/>
            <a:chOff x="0" y="0"/>
            <a:chExt cx="652366" cy="169232"/>
          </a:xfrm>
        </p:grpSpPr>
        <p:sp>
          <p:nvSpPr>
            <p:cNvPr name="Freeform 17" id="17"/>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487642" y="9321040"/>
            <a:ext cx="1518761" cy="486124"/>
            <a:chOff x="0" y="0"/>
            <a:chExt cx="528719" cy="169232"/>
          </a:xfrm>
        </p:grpSpPr>
        <p:sp>
          <p:nvSpPr>
            <p:cNvPr name="Freeform 20" id="20"/>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395" y="9115125"/>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p:nvPr/>
        </p:nvGrpSpPr>
        <p:grpSpPr>
          <a:xfrm rot="0">
            <a:off x="1028700" y="1645318"/>
            <a:ext cx="16230600" cy="8055744"/>
            <a:chOff x="0" y="0"/>
            <a:chExt cx="4274726" cy="2121678"/>
          </a:xfrm>
        </p:grpSpPr>
        <p:sp>
          <p:nvSpPr>
            <p:cNvPr name="Freeform 4" id="4"/>
            <p:cNvSpPr/>
            <p:nvPr/>
          </p:nvSpPr>
          <p:spPr>
            <a:xfrm flipH="false" flipV="false" rot="0">
              <a:off x="0" y="0"/>
              <a:ext cx="4274726" cy="2121677"/>
            </a:xfrm>
            <a:custGeom>
              <a:avLst/>
              <a:gdLst/>
              <a:ahLst/>
              <a:cxnLst/>
              <a:rect r="r" b="b" t="t" l="l"/>
              <a:pathLst>
                <a:path h="2121677" w="4274726">
                  <a:moveTo>
                    <a:pt x="11925" y="0"/>
                  </a:moveTo>
                  <a:lnTo>
                    <a:pt x="4262801" y="0"/>
                  </a:lnTo>
                  <a:cubicBezTo>
                    <a:pt x="4269387" y="0"/>
                    <a:pt x="4274726" y="5339"/>
                    <a:pt x="4274726" y="11925"/>
                  </a:cubicBezTo>
                  <a:lnTo>
                    <a:pt x="4274726" y="2109753"/>
                  </a:lnTo>
                  <a:cubicBezTo>
                    <a:pt x="4274726" y="2116338"/>
                    <a:pt x="4269387" y="2121677"/>
                    <a:pt x="4262801" y="2121677"/>
                  </a:cubicBezTo>
                  <a:lnTo>
                    <a:pt x="11925" y="2121677"/>
                  </a:lnTo>
                  <a:cubicBezTo>
                    <a:pt x="5339" y="2121677"/>
                    <a:pt x="0" y="2116338"/>
                    <a:pt x="0" y="2109753"/>
                  </a:cubicBezTo>
                  <a:lnTo>
                    <a:pt x="0" y="11925"/>
                  </a:lnTo>
                  <a:cubicBezTo>
                    <a:pt x="0" y="5339"/>
                    <a:pt x="5339" y="0"/>
                    <a:pt x="11925" y="0"/>
                  </a:cubicBezTo>
                  <a:close/>
                </a:path>
              </a:pathLst>
            </a:custGeom>
            <a:solidFill>
              <a:srgbClr val="2C5B6B"/>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03822" y="-177466"/>
            <a:ext cx="1822784" cy="1822784"/>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594648" y="650081"/>
            <a:ext cx="2351823" cy="486124"/>
            <a:chOff x="0" y="0"/>
            <a:chExt cx="818728" cy="169232"/>
          </a:xfrm>
        </p:grpSpPr>
        <p:sp>
          <p:nvSpPr>
            <p:cNvPr name="Freeform 10" id="10"/>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778280" y="1213525"/>
            <a:ext cx="1873941" cy="486124"/>
            <a:chOff x="0" y="0"/>
            <a:chExt cx="652366" cy="169232"/>
          </a:xfrm>
        </p:grpSpPr>
        <p:sp>
          <p:nvSpPr>
            <p:cNvPr name="Freeform 13" id="13"/>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417535" y="1782627"/>
            <a:ext cx="1518761" cy="486124"/>
            <a:chOff x="0" y="0"/>
            <a:chExt cx="528719" cy="169232"/>
          </a:xfrm>
        </p:grpSpPr>
        <p:sp>
          <p:nvSpPr>
            <p:cNvPr name="Freeform 16" id="16"/>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19" id="19"/>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0" id="20"/>
          <p:cNvSpPr/>
          <p:nvPr/>
        </p:nvSpPr>
        <p:spPr>
          <a:xfrm flipH="false" flipV="false" rot="0">
            <a:off x="1748855" y="5143500"/>
            <a:ext cx="2233841" cy="3510949"/>
          </a:xfrm>
          <a:custGeom>
            <a:avLst/>
            <a:gdLst/>
            <a:ahLst/>
            <a:cxnLst/>
            <a:rect r="r" b="b" t="t" l="l"/>
            <a:pathLst>
              <a:path h="3510949" w="2233841">
                <a:moveTo>
                  <a:pt x="0" y="0"/>
                </a:moveTo>
                <a:lnTo>
                  <a:pt x="2233842" y="0"/>
                </a:lnTo>
                <a:lnTo>
                  <a:pt x="2233842" y="3510949"/>
                </a:lnTo>
                <a:lnTo>
                  <a:pt x="0" y="3510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720749" y="6422175"/>
            <a:ext cx="3771442" cy="1316576"/>
          </a:xfrm>
          <a:custGeom>
            <a:avLst/>
            <a:gdLst/>
            <a:ahLst/>
            <a:cxnLst/>
            <a:rect r="r" b="b" t="t" l="l"/>
            <a:pathLst>
              <a:path h="1316576" w="3771442">
                <a:moveTo>
                  <a:pt x="0" y="0"/>
                </a:moveTo>
                <a:lnTo>
                  <a:pt x="3771442" y="0"/>
                </a:lnTo>
                <a:lnTo>
                  <a:pt x="3771442" y="1316576"/>
                </a:lnTo>
                <a:lnTo>
                  <a:pt x="0" y="1316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514383" y="605176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3301895" y="5702870"/>
            <a:ext cx="2231280" cy="2392210"/>
          </a:xfrm>
          <a:custGeom>
            <a:avLst/>
            <a:gdLst/>
            <a:ahLst/>
            <a:cxnLst/>
            <a:rect r="r" b="b" t="t" l="l"/>
            <a:pathLst>
              <a:path h="2392210" w="2231280">
                <a:moveTo>
                  <a:pt x="0" y="0"/>
                </a:moveTo>
                <a:lnTo>
                  <a:pt x="2231279" y="0"/>
                </a:lnTo>
                <a:lnTo>
                  <a:pt x="2231279" y="2392210"/>
                </a:lnTo>
                <a:lnTo>
                  <a:pt x="0" y="2392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3879676" y="275774"/>
            <a:ext cx="10528648" cy="821055"/>
          </a:xfrm>
          <a:prstGeom prst="rect">
            <a:avLst/>
          </a:prstGeom>
        </p:spPr>
        <p:txBody>
          <a:bodyPr anchor="t" rtlCol="false" tIns="0" lIns="0" bIns="0" rIns="0">
            <a:spAutoFit/>
          </a:bodyPr>
          <a:lstStyle/>
          <a:p>
            <a:pPr algn="ctr">
              <a:lnSpc>
                <a:spcPts val="6720"/>
              </a:lnSpc>
              <a:spcBef>
                <a:spcPct val="0"/>
              </a:spcBef>
            </a:pPr>
            <a:r>
              <a:rPr lang="en-US" sz="4800">
                <a:solidFill>
                  <a:srgbClr val="2C5B6B"/>
                </a:solidFill>
                <a:latin typeface="Garet ExtraBold"/>
              </a:rPr>
              <a:t>FRAMEWORK &amp; DEPENDENCIES</a:t>
            </a:r>
          </a:p>
        </p:txBody>
      </p:sp>
      <p:sp>
        <p:nvSpPr>
          <p:cNvPr name="TextBox 25" id="25"/>
          <p:cNvSpPr txBox="true"/>
          <p:nvPr/>
        </p:nvSpPr>
        <p:spPr>
          <a:xfrm rot="0">
            <a:off x="2148356" y="2606888"/>
            <a:ext cx="7804177" cy="2647679"/>
          </a:xfrm>
          <a:prstGeom prst="rect">
            <a:avLst/>
          </a:prstGeom>
        </p:spPr>
        <p:txBody>
          <a:bodyPr anchor="t" rtlCol="false" tIns="0" lIns="0" bIns="0" rIns="0">
            <a:spAutoFit/>
          </a:bodyPr>
          <a:lstStyle/>
          <a:p>
            <a:pPr>
              <a:lnSpc>
                <a:spcPts val="4200"/>
              </a:lnSpc>
            </a:pPr>
            <a:r>
              <a:rPr lang="en-US" sz="3000">
                <a:solidFill>
                  <a:srgbClr val="FFFFFF"/>
                </a:solidFill>
                <a:latin typeface="Garet ExtraBold"/>
              </a:rPr>
              <a:t>FRONT END</a:t>
            </a:r>
          </a:p>
          <a:p>
            <a:pPr marL="647700" indent="-323850" lvl="1">
              <a:lnSpc>
                <a:spcPts val="4200"/>
              </a:lnSpc>
              <a:buFont typeface="Arial"/>
              <a:buChar char="•"/>
            </a:pPr>
            <a:r>
              <a:rPr lang="en-US" sz="3000">
                <a:solidFill>
                  <a:srgbClr val="FFFFFF"/>
                </a:solidFill>
                <a:latin typeface="Garet ExtraBold"/>
              </a:rPr>
              <a:t>REACT JS</a:t>
            </a:r>
          </a:p>
          <a:p>
            <a:pPr marL="647700" indent="-323850" lvl="1">
              <a:lnSpc>
                <a:spcPts val="4200"/>
              </a:lnSpc>
              <a:buFont typeface="Arial"/>
              <a:buChar char="•"/>
            </a:pPr>
            <a:r>
              <a:rPr lang="en-US" sz="3000">
                <a:solidFill>
                  <a:srgbClr val="FFFFFF"/>
                </a:solidFill>
                <a:latin typeface="Garet ExtraBold"/>
              </a:rPr>
              <a:t>VITE.JS</a:t>
            </a:r>
          </a:p>
          <a:p>
            <a:pPr marL="647700" indent="-323850" lvl="1">
              <a:lnSpc>
                <a:spcPts val="4200"/>
              </a:lnSpc>
              <a:buFont typeface="Arial"/>
              <a:buChar char="•"/>
            </a:pPr>
            <a:r>
              <a:rPr lang="en-US" sz="3000">
                <a:solidFill>
                  <a:srgbClr val="FFFFFF"/>
                </a:solidFill>
                <a:latin typeface="Garet ExtraBold"/>
              </a:rPr>
              <a:t>YARN PACKAGE MANAGER</a:t>
            </a:r>
          </a:p>
          <a:p>
            <a:pPr marL="647700" indent="-323850" lvl="1">
              <a:lnSpc>
                <a:spcPts val="4200"/>
              </a:lnSpc>
              <a:spcBef>
                <a:spcPct val="0"/>
              </a:spcBef>
              <a:buFont typeface="Arial"/>
              <a:buChar char="•"/>
            </a:pPr>
            <a:r>
              <a:rPr lang="en-US" sz="3000">
                <a:solidFill>
                  <a:srgbClr val="FFFFFF"/>
                </a:solidFill>
                <a:latin typeface="Garet ExtraBold"/>
              </a:rPr>
              <a:t>SASS</a:t>
            </a:r>
          </a:p>
        </p:txBody>
      </p:sp>
      <p:sp>
        <p:nvSpPr>
          <p:cNvPr name="TextBox 26" id="26"/>
          <p:cNvSpPr txBox="true"/>
          <p:nvPr/>
        </p:nvSpPr>
        <p:spPr>
          <a:xfrm rot="0">
            <a:off x="10543083" y="2606888"/>
            <a:ext cx="5793348" cy="2647950"/>
          </a:xfrm>
          <a:prstGeom prst="rect">
            <a:avLst/>
          </a:prstGeom>
        </p:spPr>
        <p:txBody>
          <a:bodyPr anchor="t" rtlCol="false" tIns="0" lIns="0" bIns="0" rIns="0">
            <a:spAutoFit/>
          </a:bodyPr>
          <a:lstStyle/>
          <a:p>
            <a:pPr>
              <a:lnSpc>
                <a:spcPts val="4200"/>
              </a:lnSpc>
            </a:pPr>
            <a:r>
              <a:rPr lang="en-US" sz="3000">
                <a:solidFill>
                  <a:srgbClr val="FFFFFF"/>
                </a:solidFill>
                <a:latin typeface="Garet ExtraBold"/>
              </a:rPr>
              <a:t>BACK END</a:t>
            </a:r>
          </a:p>
          <a:p>
            <a:pPr marL="647700" indent="-323850" lvl="1">
              <a:lnSpc>
                <a:spcPts val="4200"/>
              </a:lnSpc>
              <a:buFont typeface="Arial"/>
              <a:buChar char="•"/>
            </a:pPr>
            <a:r>
              <a:rPr lang="en-US" sz="3000">
                <a:solidFill>
                  <a:srgbClr val="FFFFFF"/>
                </a:solidFill>
                <a:latin typeface="Garet ExtraBold"/>
              </a:rPr>
              <a:t>JAVA 17</a:t>
            </a:r>
          </a:p>
          <a:p>
            <a:pPr marL="647700" indent="-323850" lvl="1">
              <a:lnSpc>
                <a:spcPts val="4200"/>
              </a:lnSpc>
              <a:buFont typeface="Arial"/>
              <a:buChar char="•"/>
            </a:pPr>
            <a:r>
              <a:rPr lang="en-US" sz="3000">
                <a:solidFill>
                  <a:srgbClr val="FFFFFF"/>
                </a:solidFill>
                <a:latin typeface="Garet ExtraBold"/>
              </a:rPr>
              <a:t>SPRING BOOT 3.1.0</a:t>
            </a:r>
          </a:p>
          <a:p>
            <a:pPr marL="647700" indent="-323850" lvl="1">
              <a:lnSpc>
                <a:spcPts val="4200"/>
              </a:lnSpc>
              <a:buFont typeface="Arial"/>
              <a:buChar char="•"/>
            </a:pPr>
            <a:r>
              <a:rPr lang="en-US" sz="3000">
                <a:solidFill>
                  <a:srgbClr val="FFFFFF"/>
                </a:solidFill>
                <a:latin typeface="Garet ExtraBold"/>
              </a:rPr>
              <a:t>GRADLE 8.0</a:t>
            </a:r>
          </a:p>
          <a:p>
            <a:pPr marL="647700" indent="-323850" lvl="1">
              <a:lnSpc>
                <a:spcPts val="4200"/>
              </a:lnSpc>
              <a:spcBef>
                <a:spcPct val="0"/>
              </a:spcBef>
              <a:buFont typeface="Arial"/>
              <a:buChar char="•"/>
            </a:pPr>
            <a:r>
              <a:rPr lang="en-US" sz="3000">
                <a:solidFill>
                  <a:srgbClr val="FFFFFF"/>
                </a:solidFill>
                <a:latin typeface="Garet ExtraBold"/>
              </a:rPr>
              <a:t>POSTGRE SQL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170" y="8398644"/>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a:grpSpLocks noChangeAspect="true"/>
          </p:cNvGrpSpPr>
          <p:nvPr/>
        </p:nvGrpSpPr>
        <p:grpSpPr>
          <a:xfrm rot="0">
            <a:off x="2365654" y="2437193"/>
            <a:ext cx="4027700" cy="5412614"/>
            <a:chOff x="0" y="0"/>
            <a:chExt cx="3663950" cy="4923790"/>
          </a:xfrm>
        </p:grpSpPr>
        <p:sp>
          <p:nvSpPr>
            <p:cNvPr name="Freeform 4" id="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000000">
                <a:alpha val="0"/>
              </a:srgbClr>
            </a:solidFill>
            <a:ln w="12700">
              <a:solidFill>
                <a:srgbClr val="000000"/>
              </a:solidFill>
            </a:ln>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AFAFF"/>
            </a:solidFill>
          </p:spPr>
        </p:sp>
      </p:grpSp>
      <p:grpSp>
        <p:nvGrpSpPr>
          <p:cNvPr name="Group 6" id="6"/>
          <p:cNvGrpSpPr/>
          <p:nvPr/>
        </p:nvGrpSpPr>
        <p:grpSpPr>
          <a:xfrm rot="0">
            <a:off x="1028700" y="1645318"/>
            <a:ext cx="16230600" cy="6996363"/>
            <a:chOff x="0" y="0"/>
            <a:chExt cx="4274726" cy="1842664"/>
          </a:xfrm>
        </p:grpSpPr>
        <p:sp>
          <p:nvSpPr>
            <p:cNvPr name="Freeform 7" id="7"/>
            <p:cNvSpPr/>
            <p:nvPr/>
          </p:nvSpPr>
          <p:spPr>
            <a:xfrm flipH="false" flipV="false" rot="0">
              <a:off x="0" y="0"/>
              <a:ext cx="4274726" cy="1842663"/>
            </a:xfrm>
            <a:custGeom>
              <a:avLst/>
              <a:gdLst/>
              <a:ahLst/>
              <a:cxnLst/>
              <a:rect r="r" b="b" t="t" l="l"/>
              <a:pathLst>
                <a:path h="1842663" w="4274726">
                  <a:moveTo>
                    <a:pt x="11925" y="0"/>
                  </a:moveTo>
                  <a:lnTo>
                    <a:pt x="4262801" y="0"/>
                  </a:lnTo>
                  <a:cubicBezTo>
                    <a:pt x="4269387" y="0"/>
                    <a:pt x="4274726" y="5339"/>
                    <a:pt x="4274726" y="11925"/>
                  </a:cubicBezTo>
                  <a:lnTo>
                    <a:pt x="4274726" y="1830739"/>
                  </a:lnTo>
                  <a:cubicBezTo>
                    <a:pt x="4274726" y="1837324"/>
                    <a:pt x="4269387" y="1842663"/>
                    <a:pt x="4262801" y="1842663"/>
                  </a:cubicBezTo>
                  <a:lnTo>
                    <a:pt x="11925" y="1842663"/>
                  </a:lnTo>
                  <a:cubicBezTo>
                    <a:pt x="5339" y="1842663"/>
                    <a:pt x="0" y="1837324"/>
                    <a:pt x="0" y="1830739"/>
                  </a:cubicBezTo>
                  <a:lnTo>
                    <a:pt x="0" y="11925"/>
                  </a:lnTo>
                  <a:cubicBezTo>
                    <a:pt x="0" y="5339"/>
                    <a:pt x="5339" y="0"/>
                    <a:pt x="11925" y="0"/>
                  </a:cubicBezTo>
                  <a:close/>
                </a:path>
              </a:pathLst>
            </a:custGeom>
            <a:solidFill>
              <a:srgbClr val="2C5B6B"/>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72738" y="1930439"/>
            <a:ext cx="7804177" cy="1668780"/>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WHY USE </a:t>
            </a:r>
          </a:p>
          <a:p>
            <a:pPr>
              <a:lnSpc>
                <a:spcPts val="6720"/>
              </a:lnSpc>
              <a:spcBef>
                <a:spcPct val="0"/>
              </a:spcBef>
            </a:pPr>
            <a:r>
              <a:rPr lang="en-US" sz="4800">
                <a:solidFill>
                  <a:srgbClr val="FFFFFF"/>
                </a:solidFill>
                <a:latin typeface="Garet ExtraBold"/>
              </a:rPr>
              <a:t>WEB PASPOR? </a:t>
            </a:r>
          </a:p>
        </p:txBody>
      </p:sp>
      <p:sp>
        <p:nvSpPr>
          <p:cNvPr name="AutoShape 10" id="10"/>
          <p:cNvSpPr/>
          <p:nvPr/>
        </p:nvSpPr>
        <p:spPr>
          <a:xfrm rot="0">
            <a:off x="10785744" y="3566056"/>
            <a:ext cx="2242431" cy="0"/>
          </a:xfrm>
          <a:prstGeom prst="line">
            <a:avLst/>
          </a:prstGeom>
          <a:ln cap="flat" w="114300">
            <a:solidFill>
              <a:srgbClr val="FFFFFF"/>
            </a:solidFill>
            <a:prstDash val="solid"/>
            <a:headEnd type="none" len="sm" w="sm"/>
            <a:tailEnd type="none" len="sm" w="sm"/>
          </a:ln>
        </p:spPr>
      </p:sp>
      <p:grpSp>
        <p:nvGrpSpPr>
          <p:cNvPr name="Group 11" id="11"/>
          <p:cNvGrpSpPr/>
          <p:nvPr/>
        </p:nvGrpSpPr>
        <p:grpSpPr>
          <a:xfrm rot="0">
            <a:off x="-503822" y="-177466"/>
            <a:ext cx="1822784" cy="182278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594648" y="650081"/>
            <a:ext cx="2351823" cy="486124"/>
            <a:chOff x="0" y="0"/>
            <a:chExt cx="818728" cy="169232"/>
          </a:xfrm>
        </p:grpSpPr>
        <p:sp>
          <p:nvSpPr>
            <p:cNvPr name="Freeform 15" id="15"/>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778280" y="1213525"/>
            <a:ext cx="1873941" cy="486124"/>
            <a:chOff x="0" y="0"/>
            <a:chExt cx="652366" cy="169232"/>
          </a:xfrm>
        </p:grpSpPr>
        <p:sp>
          <p:nvSpPr>
            <p:cNvPr name="Freeform 18" id="18"/>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417535" y="1782627"/>
            <a:ext cx="1518761" cy="486124"/>
            <a:chOff x="0" y="0"/>
            <a:chExt cx="528719" cy="169232"/>
          </a:xfrm>
        </p:grpSpPr>
        <p:sp>
          <p:nvSpPr>
            <p:cNvPr name="Freeform 21" id="21"/>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24" id="24"/>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5" id="25"/>
          <p:cNvSpPr/>
          <p:nvPr/>
        </p:nvSpPr>
        <p:spPr>
          <a:xfrm flipH="false" flipV="false" rot="0">
            <a:off x="3006190" y="3086100"/>
            <a:ext cx="2746629" cy="4114800"/>
          </a:xfrm>
          <a:custGeom>
            <a:avLst/>
            <a:gdLst/>
            <a:ahLst/>
            <a:cxnLst/>
            <a:rect r="r" b="b" t="t" l="l"/>
            <a:pathLst>
              <a:path h="4114800" w="2746629">
                <a:moveTo>
                  <a:pt x="0" y="0"/>
                </a:moveTo>
                <a:lnTo>
                  <a:pt x="2746629" y="0"/>
                </a:lnTo>
                <a:lnTo>
                  <a:pt x="27466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7460154" y="3858120"/>
            <a:ext cx="8741146" cy="2910840"/>
          </a:xfrm>
          <a:prstGeom prst="rect">
            <a:avLst/>
          </a:prstGeom>
        </p:spPr>
        <p:txBody>
          <a:bodyPr anchor="t" rtlCol="false" tIns="0" lIns="0" bIns="0" rIns="0">
            <a:spAutoFit/>
          </a:bodyPr>
          <a:lstStyle/>
          <a:p>
            <a:pPr algn="just">
              <a:lnSpc>
                <a:spcPts val="3360"/>
              </a:lnSpc>
            </a:pPr>
            <a:r>
              <a:rPr lang="en-US" sz="2400">
                <a:solidFill>
                  <a:srgbClr val="FFFFFF"/>
                </a:solidFill>
                <a:latin typeface="Garet Bold"/>
              </a:rPr>
              <a:t>Kemudahan Akses</a:t>
            </a:r>
          </a:p>
          <a:p>
            <a:pPr algn="just">
              <a:lnSpc>
                <a:spcPts val="3360"/>
              </a:lnSpc>
            </a:pPr>
            <a:r>
              <a:rPr lang="en-US" sz="2400">
                <a:solidFill>
                  <a:srgbClr val="FFFFFF"/>
                </a:solidFill>
                <a:latin typeface="Garet Bold"/>
              </a:rPr>
              <a:t>Dengan web paspor, Anda dapat mengakses layanan pendaftaran paspor kapan saja dan di mana saja selama Anda memiliki akses internet. Anda tidak perlu pergi ke kantor paspor secara fisik, sehingga menghemat waktu dan tenaga</a:t>
            </a:r>
          </a:p>
          <a:p>
            <a:pPr algn="just">
              <a:lnSpc>
                <a:spcPts val="3360"/>
              </a:lnSpc>
              <a:spcBef>
                <a:spcPct val="0"/>
              </a:spcBef>
            </a:pPr>
          </a:p>
        </p:txBody>
      </p:sp>
      <p:sp>
        <p:nvSpPr>
          <p:cNvPr name="Freeform 27" id="27"/>
          <p:cNvSpPr/>
          <p:nvPr/>
        </p:nvSpPr>
        <p:spPr>
          <a:xfrm flipH="false" flipV="false" rot="0">
            <a:off x="15270886"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170" y="8398644"/>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2">
              <a:extLst>
                <a:ext uri="{96DAC541-7B7A-43D3-8B79-37D633B846F1}">
                  <asvg:svgBlip xmlns:asvg="http://schemas.microsoft.com/office/drawing/2016/SVG/main" r:embed="rId3"/>
                </a:ext>
              </a:extLst>
            </a:blip>
            <a:stretch>
              <a:fillRect l="0" t="0" r="-43010" b="-115982"/>
            </a:stretch>
          </a:blipFill>
        </p:spPr>
      </p:sp>
      <p:grpSp>
        <p:nvGrpSpPr>
          <p:cNvPr name="Group 3" id="3"/>
          <p:cNvGrpSpPr>
            <a:grpSpLocks noChangeAspect="true"/>
          </p:cNvGrpSpPr>
          <p:nvPr/>
        </p:nvGrpSpPr>
        <p:grpSpPr>
          <a:xfrm rot="0">
            <a:off x="2365654" y="2437193"/>
            <a:ext cx="4027700" cy="5412614"/>
            <a:chOff x="0" y="0"/>
            <a:chExt cx="3663950" cy="4923790"/>
          </a:xfrm>
        </p:grpSpPr>
        <p:sp>
          <p:nvSpPr>
            <p:cNvPr name="Freeform 4" id="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000000">
                <a:alpha val="0"/>
              </a:srgbClr>
            </a:solidFill>
            <a:ln w="12700">
              <a:solidFill>
                <a:srgbClr val="000000"/>
              </a:solidFill>
            </a:ln>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AFAFF"/>
            </a:solidFill>
          </p:spPr>
        </p:sp>
      </p:grpSp>
      <p:grpSp>
        <p:nvGrpSpPr>
          <p:cNvPr name="Group 6" id="6"/>
          <p:cNvGrpSpPr/>
          <p:nvPr/>
        </p:nvGrpSpPr>
        <p:grpSpPr>
          <a:xfrm rot="0">
            <a:off x="1028700" y="1645318"/>
            <a:ext cx="16230600" cy="6996363"/>
            <a:chOff x="0" y="0"/>
            <a:chExt cx="4274726" cy="1842664"/>
          </a:xfrm>
        </p:grpSpPr>
        <p:sp>
          <p:nvSpPr>
            <p:cNvPr name="Freeform 7" id="7"/>
            <p:cNvSpPr/>
            <p:nvPr/>
          </p:nvSpPr>
          <p:spPr>
            <a:xfrm flipH="false" flipV="false" rot="0">
              <a:off x="0" y="0"/>
              <a:ext cx="4274726" cy="1842663"/>
            </a:xfrm>
            <a:custGeom>
              <a:avLst/>
              <a:gdLst/>
              <a:ahLst/>
              <a:cxnLst/>
              <a:rect r="r" b="b" t="t" l="l"/>
              <a:pathLst>
                <a:path h="1842663" w="4274726">
                  <a:moveTo>
                    <a:pt x="11925" y="0"/>
                  </a:moveTo>
                  <a:lnTo>
                    <a:pt x="4262801" y="0"/>
                  </a:lnTo>
                  <a:cubicBezTo>
                    <a:pt x="4269387" y="0"/>
                    <a:pt x="4274726" y="5339"/>
                    <a:pt x="4274726" y="11925"/>
                  </a:cubicBezTo>
                  <a:lnTo>
                    <a:pt x="4274726" y="1830739"/>
                  </a:lnTo>
                  <a:cubicBezTo>
                    <a:pt x="4274726" y="1837324"/>
                    <a:pt x="4269387" y="1842663"/>
                    <a:pt x="4262801" y="1842663"/>
                  </a:cubicBezTo>
                  <a:lnTo>
                    <a:pt x="11925" y="1842663"/>
                  </a:lnTo>
                  <a:cubicBezTo>
                    <a:pt x="5339" y="1842663"/>
                    <a:pt x="0" y="1837324"/>
                    <a:pt x="0" y="1830739"/>
                  </a:cubicBezTo>
                  <a:lnTo>
                    <a:pt x="0" y="11925"/>
                  </a:lnTo>
                  <a:cubicBezTo>
                    <a:pt x="0" y="5339"/>
                    <a:pt x="5339" y="0"/>
                    <a:pt x="11925" y="0"/>
                  </a:cubicBezTo>
                  <a:close/>
                </a:path>
              </a:pathLst>
            </a:custGeom>
            <a:solidFill>
              <a:srgbClr val="2C5B6B"/>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72738" y="1930439"/>
            <a:ext cx="7804177" cy="1668780"/>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WHY USE </a:t>
            </a:r>
          </a:p>
          <a:p>
            <a:pPr>
              <a:lnSpc>
                <a:spcPts val="6720"/>
              </a:lnSpc>
              <a:spcBef>
                <a:spcPct val="0"/>
              </a:spcBef>
            </a:pPr>
            <a:r>
              <a:rPr lang="en-US" sz="4800">
                <a:solidFill>
                  <a:srgbClr val="FFFFFF"/>
                </a:solidFill>
                <a:latin typeface="Garet ExtraBold"/>
              </a:rPr>
              <a:t>WEB PASPOR? </a:t>
            </a:r>
          </a:p>
        </p:txBody>
      </p:sp>
      <p:sp>
        <p:nvSpPr>
          <p:cNvPr name="AutoShape 10" id="10"/>
          <p:cNvSpPr/>
          <p:nvPr/>
        </p:nvSpPr>
        <p:spPr>
          <a:xfrm rot="0">
            <a:off x="10785744" y="3566056"/>
            <a:ext cx="2242431" cy="0"/>
          </a:xfrm>
          <a:prstGeom prst="line">
            <a:avLst/>
          </a:prstGeom>
          <a:ln cap="flat" w="114300">
            <a:solidFill>
              <a:srgbClr val="FFFFFF"/>
            </a:solidFill>
            <a:prstDash val="solid"/>
            <a:headEnd type="none" len="sm" w="sm"/>
            <a:tailEnd type="none" len="sm" w="sm"/>
          </a:ln>
        </p:spPr>
      </p:sp>
      <p:grpSp>
        <p:nvGrpSpPr>
          <p:cNvPr name="Group 11" id="11"/>
          <p:cNvGrpSpPr/>
          <p:nvPr/>
        </p:nvGrpSpPr>
        <p:grpSpPr>
          <a:xfrm rot="0">
            <a:off x="-503822" y="-177466"/>
            <a:ext cx="1822784" cy="182278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594648" y="650081"/>
            <a:ext cx="2351823" cy="486124"/>
            <a:chOff x="0" y="0"/>
            <a:chExt cx="818728" cy="169232"/>
          </a:xfrm>
        </p:grpSpPr>
        <p:sp>
          <p:nvSpPr>
            <p:cNvPr name="Freeform 15" id="15"/>
            <p:cNvSpPr/>
            <p:nvPr/>
          </p:nvSpPr>
          <p:spPr>
            <a:xfrm flipH="false" flipV="false" rot="0">
              <a:off x="0" y="0"/>
              <a:ext cx="818728" cy="169232"/>
            </a:xfrm>
            <a:custGeom>
              <a:avLst/>
              <a:gdLst/>
              <a:ahLst/>
              <a:cxnLst/>
              <a:rect r="r" b="b" t="t" l="l"/>
              <a:pathLst>
                <a:path h="169232" w="818728">
                  <a:moveTo>
                    <a:pt x="82297" y="0"/>
                  </a:moveTo>
                  <a:lnTo>
                    <a:pt x="736431" y="0"/>
                  </a:lnTo>
                  <a:cubicBezTo>
                    <a:pt x="781883" y="0"/>
                    <a:pt x="818728" y="36846"/>
                    <a:pt x="818728" y="82297"/>
                  </a:cubicBezTo>
                  <a:lnTo>
                    <a:pt x="818728" y="86935"/>
                  </a:lnTo>
                  <a:cubicBezTo>
                    <a:pt x="818728" y="108761"/>
                    <a:pt x="810058" y="129694"/>
                    <a:pt x="794624" y="145128"/>
                  </a:cubicBezTo>
                  <a:cubicBezTo>
                    <a:pt x="779191" y="160561"/>
                    <a:pt x="758258" y="169232"/>
                    <a:pt x="736431" y="169232"/>
                  </a:cubicBezTo>
                  <a:lnTo>
                    <a:pt x="82297" y="169232"/>
                  </a:lnTo>
                  <a:cubicBezTo>
                    <a:pt x="60470" y="169232"/>
                    <a:pt x="39538" y="160561"/>
                    <a:pt x="24104" y="145128"/>
                  </a:cubicBezTo>
                  <a:cubicBezTo>
                    <a:pt x="8671" y="129694"/>
                    <a:pt x="0" y="108761"/>
                    <a:pt x="0" y="86935"/>
                  </a:cubicBezTo>
                  <a:lnTo>
                    <a:pt x="0" y="82297"/>
                  </a:lnTo>
                  <a:cubicBezTo>
                    <a:pt x="0" y="60470"/>
                    <a:pt x="8671" y="39538"/>
                    <a:pt x="24104" y="24104"/>
                  </a:cubicBezTo>
                  <a:cubicBezTo>
                    <a:pt x="39538" y="8671"/>
                    <a:pt x="60470" y="0"/>
                    <a:pt x="82297" y="0"/>
                  </a:cubicBezTo>
                  <a:close/>
                </a:path>
              </a:pathLst>
            </a:custGeom>
            <a:solidFill>
              <a:srgbClr val="EF965F"/>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778280" y="1213525"/>
            <a:ext cx="1873941" cy="486124"/>
            <a:chOff x="0" y="0"/>
            <a:chExt cx="652366" cy="169232"/>
          </a:xfrm>
        </p:grpSpPr>
        <p:sp>
          <p:nvSpPr>
            <p:cNvPr name="Freeform 18" id="18"/>
            <p:cNvSpPr/>
            <p:nvPr/>
          </p:nvSpPr>
          <p:spPr>
            <a:xfrm flipH="false" flipV="false" rot="0">
              <a:off x="0" y="0"/>
              <a:ext cx="652366" cy="169232"/>
            </a:xfrm>
            <a:custGeom>
              <a:avLst/>
              <a:gdLst/>
              <a:ahLst/>
              <a:cxnLst/>
              <a:rect r="r" b="b" t="t" l="l"/>
              <a:pathLst>
                <a:path h="169232" w="652366">
                  <a:moveTo>
                    <a:pt x="84616" y="0"/>
                  </a:moveTo>
                  <a:lnTo>
                    <a:pt x="567750" y="0"/>
                  </a:lnTo>
                  <a:cubicBezTo>
                    <a:pt x="590191" y="0"/>
                    <a:pt x="611714" y="8915"/>
                    <a:pt x="627582" y="24783"/>
                  </a:cubicBezTo>
                  <a:cubicBezTo>
                    <a:pt x="643451" y="40652"/>
                    <a:pt x="652366" y="62174"/>
                    <a:pt x="652366" y="84616"/>
                  </a:cubicBezTo>
                  <a:lnTo>
                    <a:pt x="652366" y="84616"/>
                  </a:lnTo>
                  <a:cubicBezTo>
                    <a:pt x="652366" y="131348"/>
                    <a:pt x="614482" y="169232"/>
                    <a:pt x="567750"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417535" y="1782627"/>
            <a:ext cx="1518761" cy="486124"/>
            <a:chOff x="0" y="0"/>
            <a:chExt cx="528719" cy="169232"/>
          </a:xfrm>
        </p:grpSpPr>
        <p:sp>
          <p:nvSpPr>
            <p:cNvPr name="Freeform 21" id="21"/>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rot="-5400000">
            <a:off x="245677" y="3577153"/>
            <a:ext cx="2451369" cy="0"/>
          </a:xfrm>
          <a:prstGeom prst="line">
            <a:avLst/>
          </a:prstGeom>
          <a:ln cap="flat" w="171450">
            <a:solidFill>
              <a:srgbClr val="FFFFFF"/>
            </a:solidFill>
            <a:prstDash val="solid"/>
            <a:headEnd type="none" len="sm" w="sm"/>
            <a:tailEnd type="none" len="sm" w="sm"/>
          </a:ln>
        </p:spPr>
      </p:sp>
      <p:sp>
        <p:nvSpPr>
          <p:cNvPr name="AutoShape 24" id="24"/>
          <p:cNvSpPr/>
          <p:nvPr/>
        </p:nvSpPr>
        <p:spPr>
          <a:xfrm rot="-5400000">
            <a:off x="627397" y="4166900"/>
            <a:ext cx="2451369" cy="0"/>
          </a:xfrm>
          <a:prstGeom prst="line">
            <a:avLst/>
          </a:prstGeom>
          <a:ln cap="flat" w="171450">
            <a:solidFill>
              <a:srgbClr val="FFFFFF"/>
            </a:solidFill>
            <a:prstDash val="solid"/>
            <a:headEnd type="none" len="sm" w="sm"/>
            <a:tailEnd type="none" len="sm" w="sm"/>
          </a:ln>
        </p:spPr>
      </p:sp>
      <p:sp>
        <p:nvSpPr>
          <p:cNvPr name="Freeform 25" id="25"/>
          <p:cNvSpPr/>
          <p:nvPr/>
        </p:nvSpPr>
        <p:spPr>
          <a:xfrm flipH="false" flipV="false" rot="0">
            <a:off x="3006190" y="3086100"/>
            <a:ext cx="2746629" cy="4114800"/>
          </a:xfrm>
          <a:custGeom>
            <a:avLst/>
            <a:gdLst/>
            <a:ahLst/>
            <a:cxnLst/>
            <a:rect r="r" b="b" t="t" l="l"/>
            <a:pathLst>
              <a:path h="4114800" w="2746629">
                <a:moveTo>
                  <a:pt x="0" y="0"/>
                </a:moveTo>
                <a:lnTo>
                  <a:pt x="2746629" y="0"/>
                </a:lnTo>
                <a:lnTo>
                  <a:pt x="27466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7460154" y="3858120"/>
            <a:ext cx="8741146" cy="3749040"/>
          </a:xfrm>
          <a:prstGeom prst="rect">
            <a:avLst/>
          </a:prstGeom>
        </p:spPr>
        <p:txBody>
          <a:bodyPr anchor="t" rtlCol="false" tIns="0" lIns="0" bIns="0" rIns="0">
            <a:spAutoFit/>
          </a:bodyPr>
          <a:lstStyle/>
          <a:p>
            <a:pPr algn="just">
              <a:lnSpc>
                <a:spcPts val="3360"/>
              </a:lnSpc>
            </a:pPr>
            <a:r>
              <a:rPr lang="en-US" sz="2400">
                <a:solidFill>
                  <a:srgbClr val="FFFFFF"/>
                </a:solidFill>
                <a:latin typeface="Garet Bold"/>
              </a:rPr>
              <a:t>EFISIENSI</a:t>
            </a:r>
          </a:p>
          <a:p>
            <a:pPr algn="just">
              <a:lnSpc>
                <a:spcPts val="3360"/>
              </a:lnSpc>
            </a:pPr>
            <a:r>
              <a:rPr lang="en-US" sz="2400">
                <a:solidFill>
                  <a:srgbClr val="FFFFFF"/>
                </a:solidFill>
                <a:latin typeface="Garet Bold"/>
              </a:rPr>
              <a:t>Pendaftaran melalui web paspor memungkinkan Anda untuk mengisi formulir secara online dan mengunggah dokumen yang diperlukan, seperti salinan identitas dan foto. Hal ini dapat mengurangi kesalahan penulisan dan menghemat waktu bagi petugas yang harus memeriksa dan memproses aplikasi Anda.</a:t>
            </a:r>
          </a:p>
          <a:p>
            <a:pPr algn="just">
              <a:lnSpc>
                <a:spcPts val="3360"/>
              </a:lnSpc>
              <a:spcBef>
                <a:spcPct val="0"/>
              </a:spcBef>
            </a:pPr>
          </a:p>
        </p:txBody>
      </p:sp>
      <p:sp>
        <p:nvSpPr>
          <p:cNvPr name="Freeform 27" id="27"/>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5657" y="8056590"/>
            <a:ext cx="3108610" cy="642552"/>
            <a:chOff x="0" y="0"/>
            <a:chExt cx="818728" cy="169232"/>
          </a:xfrm>
        </p:grpSpPr>
        <p:sp>
          <p:nvSpPr>
            <p:cNvPr name="Freeform 3" id="3"/>
            <p:cNvSpPr/>
            <p:nvPr/>
          </p:nvSpPr>
          <p:spPr>
            <a:xfrm flipH="false" flipV="false" rot="0">
              <a:off x="0" y="0"/>
              <a:ext cx="818728" cy="169232"/>
            </a:xfrm>
            <a:custGeom>
              <a:avLst/>
              <a:gdLst/>
              <a:ahLst/>
              <a:cxnLst/>
              <a:rect r="r" b="b" t="t" l="l"/>
              <a:pathLst>
                <a:path h="169232" w="818728">
                  <a:moveTo>
                    <a:pt x="62262" y="0"/>
                  </a:moveTo>
                  <a:lnTo>
                    <a:pt x="756467" y="0"/>
                  </a:lnTo>
                  <a:cubicBezTo>
                    <a:pt x="790853" y="0"/>
                    <a:pt x="818728" y="27876"/>
                    <a:pt x="818728" y="62262"/>
                  </a:cubicBezTo>
                  <a:lnTo>
                    <a:pt x="818728" y="106970"/>
                  </a:lnTo>
                  <a:cubicBezTo>
                    <a:pt x="818728" y="123483"/>
                    <a:pt x="812169" y="139319"/>
                    <a:pt x="800492" y="150996"/>
                  </a:cubicBezTo>
                  <a:cubicBezTo>
                    <a:pt x="788816" y="162672"/>
                    <a:pt x="772979" y="169232"/>
                    <a:pt x="756467" y="169232"/>
                  </a:cubicBezTo>
                  <a:lnTo>
                    <a:pt x="62262" y="169232"/>
                  </a:lnTo>
                  <a:cubicBezTo>
                    <a:pt x="45749" y="169232"/>
                    <a:pt x="29912" y="162672"/>
                    <a:pt x="18236" y="150996"/>
                  </a:cubicBezTo>
                  <a:cubicBezTo>
                    <a:pt x="6560" y="139319"/>
                    <a:pt x="0" y="123483"/>
                    <a:pt x="0" y="106970"/>
                  </a:cubicBezTo>
                  <a:lnTo>
                    <a:pt x="0" y="62262"/>
                  </a:lnTo>
                  <a:cubicBezTo>
                    <a:pt x="0" y="27876"/>
                    <a:pt x="27876" y="0"/>
                    <a:pt x="62262" y="0"/>
                  </a:cubicBezTo>
                  <a:close/>
                </a:path>
              </a:pathLst>
            </a:custGeom>
            <a:solidFill>
              <a:srgbClr val="EF965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592" y="8801343"/>
            <a:ext cx="2476952" cy="642552"/>
            <a:chOff x="0" y="0"/>
            <a:chExt cx="652366" cy="169232"/>
          </a:xfrm>
        </p:grpSpPr>
        <p:sp>
          <p:nvSpPr>
            <p:cNvPr name="Freeform 6" id="6"/>
            <p:cNvSpPr/>
            <p:nvPr/>
          </p:nvSpPr>
          <p:spPr>
            <a:xfrm flipH="false" flipV="false" rot="0">
              <a:off x="0" y="0"/>
              <a:ext cx="652366" cy="169232"/>
            </a:xfrm>
            <a:custGeom>
              <a:avLst/>
              <a:gdLst/>
              <a:ahLst/>
              <a:cxnLst/>
              <a:rect r="r" b="b" t="t" l="l"/>
              <a:pathLst>
                <a:path h="169232" w="652366">
                  <a:moveTo>
                    <a:pt x="78140" y="0"/>
                  </a:moveTo>
                  <a:lnTo>
                    <a:pt x="574226" y="0"/>
                  </a:lnTo>
                  <a:cubicBezTo>
                    <a:pt x="594950" y="0"/>
                    <a:pt x="614825" y="8233"/>
                    <a:pt x="629479" y="22887"/>
                  </a:cubicBezTo>
                  <a:cubicBezTo>
                    <a:pt x="644133" y="37541"/>
                    <a:pt x="652366" y="57416"/>
                    <a:pt x="652366" y="78140"/>
                  </a:cubicBezTo>
                  <a:lnTo>
                    <a:pt x="652366" y="91092"/>
                  </a:lnTo>
                  <a:cubicBezTo>
                    <a:pt x="652366" y="134248"/>
                    <a:pt x="617382" y="169232"/>
                    <a:pt x="574226" y="169232"/>
                  </a:cubicBezTo>
                  <a:lnTo>
                    <a:pt x="78140" y="169232"/>
                  </a:lnTo>
                  <a:cubicBezTo>
                    <a:pt x="57416" y="169232"/>
                    <a:pt x="37541" y="160999"/>
                    <a:pt x="22887" y="146345"/>
                  </a:cubicBezTo>
                  <a:cubicBezTo>
                    <a:pt x="8233" y="131691"/>
                    <a:pt x="0" y="111816"/>
                    <a:pt x="0" y="91092"/>
                  </a:cubicBezTo>
                  <a:lnTo>
                    <a:pt x="0" y="78140"/>
                  </a:lnTo>
                  <a:cubicBezTo>
                    <a:pt x="0" y="34984"/>
                    <a:pt x="34984" y="0"/>
                    <a:pt x="78140" y="0"/>
                  </a:cubicBezTo>
                  <a:close/>
                </a:path>
              </a:pathLst>
            </a:custGeom>
            <a:solidFill>
              <a:srgbClr val="EF965F"/>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71550" y="9553575"/>
            <a:ext cx="2007479" cy="642552"/>
            <a:chOff x="0" y="0"/>
            <a:chExt cx="528719" cy="169232"/>
          </a:xfrm>
        </p:grpSpPr>
        <p:sp>
          <p:nvSpPr>
            <p:cNvPr name="Freeform 9" id="9"/>
            <p:cNvSpPr/>
            <p:nvPr/>
          </p:nvSpPr>
          <p:spPr>
            <a:xfrm flipH="false" flipV="false" rot="0">
              <a:off x="0" y="0"/>
              <a:ext cx="528719" cy="169232"/>
            </a:xfrm>
            <a:custGeom>
              <a:avLst/>
              <a:gdLst/>
              <a:ahLst/>
              <a:cxnLst/>
              <a:rect r="r" b="b" t="t" l="l"/>
              <a:pathLst>
                <a:path h="169232" w="528719">
                  <a:moveTo>
                    <a:pt x="84616" y="0"/>
                  </a:moveTo>
                  <a:lnTo>
                    <a:pt x="444103" y="0"/>
                  </a:lnTo>
                  <a:cubicBezTo>
                    <a:pt x="466544" y="0"/>
                    <a:pt x="488067" y="8915"/>
                    <a:pt x="503935" y="24783"/>
                  </a:cubicBezTo>
                  <a:cubicBezTo>
                    <a:pt x="519804" y="40652"/>
                    <a:pt x="528719" y="62174"/>
                    <a:pt x="528719" y="84616"/>
                  </a:cubicBezTo>
                  <a:lnTo>
                    <a:pt x="528719" y="84616"/>
                  </a:lnTo>
                  <a:cubicBezTo>
                    <a:pt x="528719" y="131348"/>
                    <a:pt x="490835" y="169232"/>
                    <a:pt x="444103" y="169232"/>
                  </a:cubicBezTo>
                  <a:lnTo>
                    <a:pt x="84616" y="169232"/>
                  </a:lnTo>
                  <a:cubicBezTo>
                    <a:pt x="62174" y="169232"/>
                    <a:pt x="40652" y="160317"/>
                    <a:pt x="24783" y="144448"/>
                  </a:cubicBezTo>
                  <a:cubicBezTo>
                    <a:pt x="8915" y="128580"/>
                    <a:pt x="0" y="107057"/>
                    <a:pt x="0" y="84616"/>
                  </a:cubicBezTo>
                  <a:lnTo>
                    <a:pt x="0" y="84616"/>
                  </a:lnTo>
                  <a:cubicBezTo>
                    <a:pt x="0" y="62174"/>
                    <a:pt x="8915" y="40652"/>
                    <a:pt x="24783" y="24783"/>
                  </a:cubicBezTo>
                  <a:cubicBezTo>
                    <a:pt x="40652" y="8915"/>
                    <a:pt x="62174" y="0"/>
                    <a:pt x="84616" y="0"/>
                  </a:cubicBezTo>
                  <a:close/>
                </a:path>
              </a:pathLst>
            </a:custGeom>
            <a:solidFill>
              <a:srgbClr val="EF965F"/>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2339703"/>
            <a:ext cx="8115300" cy="5607594"/>
            <a:chOff x="0" y="0"/>
            <a:chExt cx="2137363" cy="1476897"/>
          </a:xfrm>
        </p:grpSpPr>
        <p:sp>
          <p:nvSpPr>
            <p:cNvPr name="Freeform 12" id="12"/>
            <p:cNvSpPr/>
            <p:nvPr/>
          </p:nvSpPr>
          <p:spPr>
            <a:xfrm flipH="false" flipV="false" rot="0">
              <a:off x="0" y="0"/>
              <a:ext cx="2137363" cy="1476897"/>
            </a:xfrm>
            <a:custGeom>
              <a:avLst/>
              <a:gdLst/>
              <a:ahLst/>
              <a:cxnLst/>
              <a:rect r="r" b="b" t="t" l="l"/>
              <a:pathLst>
                <a:path h="1476897" w="2137363">
                  <a:moveTo>
                    <a:pt x="23850" y="0"/>
                  </a:moveTo>
                  <a:lnTo>
                    <a:pt x="2113513" y="0"/>
                  </a:lnTo>
                  <a:cubicBezTo>
                    <a:pt x="2119839" y="0"/>
                    <a:pt x="2125905" y="2513"/>
                    <a:pt x="2130378" y="6985"/>
                  </a:cubicBezTo>
                  <a:cubicBezTo>
                    <a:pt x="2134850" y="11458"/>
                    <a:pt x="2137363" y="17524"/>
                    <a:pt x="2137363" y="23850"/>
                  </a:cubicBezTo>
                  <a:lnTo>
                    <a:pt x="2137363" y="1453047"/>
                  </a:lnTo>
                  <a:cubicBezTo>
                    <a:pt x="2137363" y="1459373"/>
                    <a:pt x="2134850" y="1465439"/>
                    <a:pt x="2130378" y="1469912"/>
                  </a:cubicBezTo>
                  <a:cubicBezTo>
                    <a:pt x="2125905" y="1474384"/>
                    <a:pt x="2119839" y="1476897"/>
                    <a:pt x="2113513" y="1476897"/>
                  </a:cubicBezTo>
                  <a:lnTo>
                    <a:pt x="23850" y="1476897"/>
                  </a:lnTo>
                  <a:cubicBezTo>
                    <a:pt x="17524" y="1476897"/>
                    <a:pt x="11458" y="1474384"/>
                    <a:pt x="6985" y="1469912"/>
                  </a:cubicBezTo>
                  <a:cubicBezTo>
                    <a:pt x="2513" y="1465439"/>
                    <a:pt x="0" y="1459373"/>
                    <a:pt x="0" y="1453047"/>
                  </a:cubicBezTo>
                  <a:lnTo>
                    <a:pt x="0" y="23850"/>
                  </a:lnTo>
                  <a:cubicBezTo>
                    <a:pt x="0" y="17524"/>
                    <a:pt x="2513" y="11458"/>
                    <a:pt x="6985" y="6985"/>
                  </a:cubicBezTo>
                  <a:cubicBezTo>
                    <a:pt x="11458" y="2513"/>
                    <a:pt x="17524" y="0"/>
                    <a:pt x="23850" y="0"/>
                  </a:cubicBezTo>
                  <a:close/>
                </a:path>
              </a:pathLst>
            </a:custGeom>
            <a:solidFill>
              <a:srgbClr val="2C5B6B"/>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101669" y="4232716"/>
            <a:ext cx="5969361" cy="1668708"/>
          </a:xfrm>
          <a:prstGeom prst="rect">
            <a:avLst/>
          </a:prstGeom>
        </p:spPr>
        <p:txBody>
          <a:bodyPr anchor="t" rtlCol="false" tIns="0" lIns="0" bIns="0" rIns="0">
            <a:spAutoFit/>
          </a:bodyPr>
          <a:lstStyle/>
          <a:p>
            <a:pPr>
              <a:lnSpc>
                <a:spcPts val="6720"/>
              </a:lnSpc>
            </a:pPr>
            <a:r>
              <a:rPr lang="en-US" sz="4800">
                <a:solidFill>
                  <a:srgbClr val="FFFFFF"/>
                </a:solidFill>
                <a:latin typeface="Garet ExtraBold"/>
              </a:rPr>
              <a:t>WEBPASSPORT</a:t>
            </a:r>
          </a:p>
          <a:p>
            <a:pPr>
              <a:lnSpc>
                <a:spcPts val="6720"/>
              </a:lnSpc>
              <a:spcBef>
                <a:spcPct val="0"/>
              </a:spcBef>
            </a:pPr>
            <a:r>
              <a:rPr lang="en-US" sz="4800">
                <a:solidFill>
                  <a:srgbClr val="FFFFFF"/>
                </a:solidFill>
                <a:latin typeface="Garet ExtraBold"/>
              </a:rPr>
              <a:t>FEATURES</a:t>
            </a:r>
          </a:p>
        </p:txBody>
      </p:sp>
      <p:sp>
        <p:nvSpPr>
          <p:cNvPr name="AutoShape 15" id="15"/>
          <p:cNvSpPr/>
          <p:nvPr/>
        </p:nvSpPr>
        <p:spPr>
          <a:xfrm rot="0">
            <a:off x="5715045" y="6777990"/>
            <a:ext cx="1423237" cy="0"/>
          </a:xfrm>
          <a:prstGeom prst="line">
            <a:avLst/>
          </a:prstGeom>
          <a:ln cap="flat" w="114300">
            <a:solidFill>
              <a:srgbClr val="FFFFFF"/>
            </a:solidFill>
            <a:prstDash val="solid"/>
            <a:headEnd type="none" len="sm" w="sm"/>
            <a:tailEnd type="none" len="sm" w="sm"/>
          </a:ln>
        </p:spPr>
      </p:sp>
      <p:sp>
        <p:nvSpPr>
          <p:cNvPr name="Freeform 16" id="16"/>
          <p:cNvSpPr/>
          <p:nvPr/>
        </p:nvSpPr>
        <p:spPr>
          <a:xfrm flipH="false" flipV="false" rot="-10800000">
            <a:off x="16916400" y="9591675"/>
            <a:ext cx="1390650" cy="695325"/>
          </a:xfrm>
          <a:custGeom>
            <a:avLst/>
            <a:gdLst/>
            <a:ahLst/>
            <a:cxnLst/>
            <a:rect r="r" b="b" t="t" l="l"/>
            <a:pathLst>
              <a:path h="695325" w="1390650">
                <a:moveTo>
                  <a:pt x="0" y="0"/>
                </a:moveTo>
                <a:lnTo>
                  <a:pt x="1390650" y="0"/>
                </a:lnTo>
                <a:lnTo>
                  <a:pt x="1390650" y="695325"/>
                </a:lnTo>
                <a:lnTo>
                  <a:pt x="0" y="695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468455" y="256172"/>
            <a:ext cx="3233923" cy="1171875"/>
          </a:xfrm>
          <a:custGeom>
            <a:avLst/>
            <a:gdLst/>
            <a:ahLst/>
            <a:cxnLst/>
            <a:rect r="r" b="b" t="t" l="l"/>
            <a:pathLst>
              <a:path h="1171875" w="3233923">
                <a:moveTo>
                  <a:pt x="0" y="0"/>
                </a:moveTo>
                <a:lnTo>
                  <a:pt x="3233923" y="0"/>
                </a:lnTo>
                <a:lnTo>
                  <a:pt x="3233923" y="1171875"/>
                </a:lnTo>
                <a:lnTo>
                  <a:pt x="0" y="1171875"/>
                </a:lnTo>
                <a:lnTo>
                  <a:pt x="0" y="0"/>
                </a:lnTo>
                <a:close/>
              </a:path>
            </a:pathLst>
          </a:custGeom>
          <a:blipFill>
            <a:blip r:embed="rId4">
              <a:extLst>
                <a:ext uri="{96DAC541-7B7A-43D3-8B79-37D633B846F1}">
                  <asvg:svgBlip xmlns:asvg="http://schemas.microsoft.com/office/drawing/2016/SVG/main" r:embed="rId5"/>
                </a:ext>
              </a:extLst>
            </a:blip>
            <a:stretch>
              <a:fillRect l="0" t="0" r="-43010" b="-115982"/>
            </a:stretch>
          </a:blipFill>
        </p:spPr>
      </p:sp>
      <p:grpSp>
        <p:nvGrpSpPr>
          <p:cNvPr name="Group 18" id="18"/>
          <p:cNvGrpSpPr/>
          <p:nvPr/>
        </p:nvGrpSpPr>
        <p:grpSpPr>
          <a:xfrm rot="0">
            <a:off x="9835816" y="1162916"/>
            <a:ext cx="7180032" cy="2019717"/>
            <a:chOff x="0" y="0"/>
            <a:chExt cx="1891780" cy="532151"/>
          </a:xfrm>
        </p:grpSpPr>
        <p:sp>
          <p:nvSpPr>
            <p:cNvPr name="Freeform 19" id="19"/>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20" id="20"/>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grpSp>
        <p:nvGrpSpPr>
          <p:cNvPr name="Group 21" id="21"/>
          <p:cNvGrpSpPr/>
          <p:nvPr/>
        </p:nvGrpSpPr>
        <p:grpSpPr>
          <a:xfrm rot="0">
            <a:off x="10076353" y="979945"/>
            <a:ext cx="7180032" cy="1974088"/>
            <a:chOff x="0" y="0"/>
            <a:chExt cx="1891780" cy="520129"/>
          </a:xfrm>
        </p:grpSpPr>
        <p:sp>
          <p:nvSpPr>
            <p:cNvPr name="Freeform 22" id="22"/>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23" id="23"/>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sp>
        <p:nvSpPr>
          <p:cNvPr name="TextBox 24" id="24"/>
          <p:cNvSpPr txBox="true"/>
          <p:nvPr/>
        </p:nvSpPr>
        <p:spPr>
          <a:xfrm rot="0">
            <a:off x="10441151" y="1776711"/>
            <a:ext cx="5967017" cy="396063"/>
          </a:xfrm>
          <a:prstGeom prst="rect">
            <a:avLst/>
          </a:prstGeom>
        </p:spPr>
        <p:txBody>
          <a:bodyPr anchor="t" rtlCol="false" tIns="0" lIns="0" bIns="0" rIns="0">
            <a:spAutoFit/>
          </a:bodyPr>
          <a:lstStyle/>
          <a:p>
            <a:pPr marL="517957" indent="-258978" lvl="1">
              <a:lnSpc>
                <a:spcPts val="3358"/>
              </a:lnSpc>
              <a:buFont typeface="Arial"/>
              <a:buChar char="•"/>
            </a:pPr>
            <a:r>
              <a:rPr lang="en-US" sz="2399">
                <a:solidFill>
                  <a:srgbClr val="000000"/>
                </a:solidFill>
                <a:latin typeface="Garet Bold"/>
              </a:rPr>
              <a:t>ACCOUNT MANAGEMENT</a:t>
            </a:r>
          </a:p>
        </p:txBody>
      </p:sp>
      <p:grpSp>
        <p:nvGrpSpPr>
          <p:cNvPr name="Group 25" id="25"/>
          <p:cNvGrpSpPr/>
          <p:nvPr/>
        </p:nvGrpSpPr>
        <p:grpSpPr>
          <a:xfrm rot="0">
            <a:off x="9835816" y="3356343"/>
            <a:ext cx="7180032" cy="2019717"/>
            <a:chOff x="0" y="0"/>
            <a:chExt cx="1891780" cy="532151"/>
          </a:xfrm>
        </p:grpSpPr>
        <p:sp>
          <p:nvSpPr>
            <p:cNvPr name="Freeform 26" id="26"/>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27" id="27"/>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grpSp>
        <p:nvGrpSpPr>
          <p:cNvPr name="Group 28" id="28"/>
          <p:cNvGrpSpPr/>
          <p:nvPr/>
        </p:nvGrpSpPr>
        <p:grpSpPr>
          <a:xfrm rot="0">
            <a:off x="10076353" y="3173372"/>
            <a:ext cx="7180032" cy="1974088"/>
            <a:chOff x="0" y="0"/>
            <a:chExt cx="1891780" cy="520129"/>
          </a:xfrm>
        </p:grpSpPr>
        <p:sp>
          <p:nvSpPr>
            <p:cNvPr name="Freeform 29" id="29"/>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30" id="30"/>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sp>
        <p:nvSpPr>
          <p:cNvPr name="TextBox 31" id="31"/>
          <p:cNvSpPr txBox="true"/>
          <p:nvPr/>
        </p:nvSpPr>
        <p:spPr>
          <a:xfrm rot="0">
            <a:off x="10441151" y="3943264"/>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PASSPORT REQUEST TRACKING</a:t>
            </a:r>
          </a:p>
        </p:txBody>
      </p:sp>
      <p:grpSp>
        <p:nvGrpSpPr>
          <p:cNvPr name="Group 32" id="32"/>
          <p:cNvGrpSpPr/>
          <p:nvPr/>
        </p:nvGrpSpPr>
        <p:grpSpPr>
          <a:xfrm rot="0">
            <a:off x="9838731" y="5559031"/>
            <a:ext cx="7180032" cy="2019717"/>
            <a:chOff x="0" y="0"/>
            <a:chExt cx="1891780" cy="532151"/>
          </a:xfrm>
        </p:grpSpPr>
        <p:sp>
          <p:nvSpPr>
            <p:cNvPr name="Freeform 33" id="33"/>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34" id="34"/>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grpSp>
        <p:nvGrpSpPr>
          <p:cNvPr name="Group 35" id="35"/>
          <p:cNvGrpSpPr/>
          <p:nvPr/>
        </p:nvGrpSpPr>
        <p:grpSpPr>
          <a:xfrm rot="0">
            <a:off x="10079268" y="5376060"/>
            <a:ext cx="7180032" cy="1974088"/>
            <a:chOff x="0" y="0"/>
            <a:chExt cx="1891780" cy="520129"/>
          </a:xfrm>
        </p:grpSpPr>
        <p:sp>
          <p:nvSpPr>
            <p:cNvPr name="Freeform 36" id="36"/>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37" id="37"/>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sp>
        <p:nvSpPr>
          <p:cNvPr name="TextBox 38" id="38"/>
          <p:cNvSpPr txBox="true"/>
          <p:nvPr/>
        </p:nvSpPr>
        <p:spPr>
          <a:xfrm rot="0">
            <a:off x="10444067" y="6145952"/>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REQUEST FORM</a:t>
            </a:r>
          </a:p>
        </p:txBody>
      </p:sp>
      <p:grpSp>
        <p:nvGrpSpPr>
          <p:cNvPr name="Group 39" id="39"/>
          <p:cNvGrpSpPr/>
          <p:nvPr/>
        </p:nvGrpSpPr>
        <p:grpSpPr>
          <a:xfrm rot="0">
            <a:off x="9835816" y="7780769"/>
            <a:ext cx="7180032" cy="2019717"/>
            <a:chOff x="0" y="0"/>
            <a:chExt cx="1891780" cy="532151"/>
          </a:xfrm>
        </p:grpSpPr>
        <p:sp>
          <p:nvSpPr>
            <p:cNvPr name="Freeform 40" id="40"/>
            <p:cNvSpPr/>
            <p:nvPr/>
          </p:nvSpPr>
          <p:spPr>
            <a:xfrm flipH="false" flipV="false" rot="0">
              <a:off x="0" y="0"/>
              <a:ext cx="1891780" cy="532151"/>
            </a:xfrm>
            <a:custGeom>
              <a:avLst/>
              <a:gdLst/>
              <a:ahLst/>
              <a:cxnLst/>
              <a:rect r="r" b="b" t="t" l="l"/>
              <a:pathLst>
                <a:path h="532151" w="1891780">
                  <a:moveTo>
                    <a:pt x="43130" y="0"/>
                  </a:moveTo>
                  <a:lnTo>
                    <a:pt x="1848650" y="0"/>
                  </a:lnTo>
                  <a:cubicBezTo>
                    <a:pt x="1872470" y="0"/>
                    <a:pt x="1891780" y="19310"/>
                    <a:pt x="1891780" y="43130"/>
                  </a:cubicBezTo>
                  <a:lnTo>
                    <a:pt x="1891780" y="489021"/>
                  </a:lnTo>
                  <a:cubicBezTo>
                    <a:pt x="1891780" y="512841"/>
                    <a:pt x="1872470" y="532151"/>
                    <a:pt x="1848650" y="532151"/>
                  </a:cubicBezTo>
                  <a:lnTo>
                    <a:pt x="43130" y="532151"/>
                  </a:lnTo>
                  <a:cubicBezTo>
                    <a:pt x="19310" y="532151"/>
                    <a:pt x="0" y="512841"/>
                    <a:pt x="0" y="489021"/>
                  </a:cubicBezTo>
                  <a:lnTo>
                    <a:pt x="0" y="43130"/>
                  </a:lnTo>
                  <a:cubicBezTo>
                    <a:pt x="0" y="19310"/>
                    <a:pt x="19310" y="0"/>
                    <a:pt x="43130" y="0"/>
                  </a:cubicBezTo>
                  <a:close/>
                </a:path>
              </a:pathLst>
            </a:custGeom>
            <a:solidFill>
              <a:srgbClr val="2C5B6B"/>
            </a:solidFill>
          </p:spPr>
        </p:sp>
        <p:sp>
          <p:nvSpPr>
            <p:cNvPr name="TextBox 41" id="41"/>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grpSp>
        <p:nvGrpSpPr>
          <p:cNvPr name="Group 42" id="42"/>
          <p:cNvGrpSpPr/>
          <p:nvPr/>
        </p:nvGrpSpPr>
        <p:grpSpPr>
          <a:xfrm rot="0">
            <a:off x="10076353" y="7597798"/>
            <a:ext cx="7180032" cy="1974088"/>
            <a:chOff x="0" y="0"/>
            <a:chExt cx="1891780" cy="520129"/>
          </a:xfrm>
        </p:grpSpPr>
        <p:sp>
          <p:nvSpPr>
            <p:cNvPr name="Freeform 43" id="43"/>
            <p:cNvSpPr/>
            <p:nvPr/>
          </p:nvSpPr>
          <p:spPr>
            <a:xfrm flipH="false" flipV="false" rot="0">
              <a:off x="0" y="0"/>
              <a:ext cx="1891780" cy="520129"/>
            </a:xfrm>
            <a:custGeom>
              <a:avLst/>
              <a:gdLst/>
              <a:ahLst/>
              <a:cxnLst/>
              <a:rect r="r" b="b" t="t" l="l"/>
              <a:pathLst>
                <a:path h="520129" w="1891780">
                  <a:moveTo>
                    <a:pt x="43130" y="0"/>
                  </a:moveTo>
                  <a:lnTo>
                    <a:pt x="1848650" y="0"/>
                  </a:lnTo>
                  <a:cubicBezTo>
                    <a:pt x="1872470" y="0"/>
                    <a:pt x="1891780" y="19310"/>
                    <a:pt x="1891780" y="43130"/>
                  </a:cubicBezTo>
                  <a:lnTo>
                    <a:pt x="1891780" y="476998"/>
                  </a:lnTo>
                  <a:cubicBezTo>
                    <a:pt x="1891780" y="500819"/>
                    <a:pt x="1872470" y="520129"/>
                    <a:pt x="1848650" y="520129"/>
                  </a:cubicBezTo>
                  <a:lnTo>
                    <a:pt x="43130" y="520129"/>
                  </a:lnTo>
                  <a:cubicBezTo>
                    <a:pt x="19310" y="520129"/>
                    <a:pt x="0" y="500819"/>
                    <a:pt x="0" y="476998"/>
                  </a:cubicBezTo>
                  <a:lnTo>
                    <a:pt x="0" y="43130"/>
                  </a:lnTo>
                  <a:cubicBezTo>
                    <a:pt x="0" y="19310"/>
                    <a:pt x="19310" y="0"/>
                    <a:pt x="43130" y="0"/>
                  </a:cubicBezTo>
                  <a:close/>
                </a:path>
              </a:pathLst>
            </a:custGeom>
            <a:solidFill>
              <a:srgbClr val="EAFAFF"/>
            </a:solidFill>
          </p:spPr>
        </p:sp>
        <p:sp>
          <p:nvSpPr>
            <p:cNvPr name="TextBox 44" id="44"/>
            <p:cNvSpPr txBox="true"/>
            <p:nvPr/>
          </p:nvSpPr>
          <p:spPr>
            <a:xfrm>
              <a:off x="0" y="-57150"/>
              <a:ext cx="812800" cy="869950"/>
            </a:xfrm>
            <a:prstGeom prst="rect">
              <a:avLst/>
            </a:prstGeom>
          </p:spPr>
          <p:txBody>
            <a:bodyPr anchor="ctr" rtlCol="false" tIns="50780" lIns="50780" bIns="50780" rIns="50780"/>
            <a:lstStyle/>
            <a:p>
              <a:pPr algn="ctr">
                <a:lnSpc>
                  <a:spcPts val="2659"/>
                </a:lnSpc>
              </a:pPr>
            </a:p>
          </p:txBody>
        </p:sp>
      </p:grpSp>
      <p:sp>
        <p:nvSpPr>
          <p:cNvPr name="TextBox 45" id="45"/>
          <p:cNvSpPr txBox="true"/>
          <p:nvPr/>
        </p:nvSpPr>
        <p:spPr>
          <a:xfrm rot="0">
            <a:off x="10441151" y="8367691"/>
            <a:ext cx="5969361" cy="3962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Garet Bold"/>
              </a:rPr>
              <a:t>DOCUMENT UPLOAD</a:t>
            </a:r>
          </a:p>
        </p:txBody>
      </p:sp>
      <p:sp>
        <p:nvSpPr>
          <p:cNvPr name="Freeform 46" id="46"/>
          <p:cNvSpPr/>
          <p:nvPr/>
        </p:nvSpPr>
        <p:spPr>
          <a:xfrm flipH="false" flipV="false" rot="0">
            <a:off x="146958" y="9443895"/>
            <a:ext cx="2613004" cy="756396"/>
          </a:xfrm>
          <a:custGeom>
            <a:avLst/>
            <a:gdLst/>
            <a:ahLst/>
            <a:cxnLst/>
            <a:rect r="r" b="b" t="t" l="l"/>
            <a:pathLst>
              <a:path h="756396" w="2613004">
                <a:moveTo>
                  <a:pt x="0" y="0"/>
                </a:moveTo>
                <a:lnTo>
                  <a:pt x="2613004" y="0"/>
                </a:lnTo>
                <a:lnTo>
                  <a:pt x="2613004" y="756396"/>
                </a:lnTo>
                <a:lnTo>
                  <a:pt x="0" y="75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4096" y="0"/>
            <a:ext cx="1912796" cy="10287000"/>
          </a:xfrm>
          <a:custGeom>
            <a:avLst/>
            <a:gdLst/>
            <a:ahLst/>
            <a:cxnLst/>
            <a:rect r="r" b="b" t="t" l="l"/>
            <a:pathLst>
              <a:path h="10287000" w="1912796">
                <a:moveTo>
                  <a:pt x="0" y="0"/>
                </a:moveTo>
                <a:lnTo>
                  <a:pt x="1912796" y="0"/>
                </a:lnTo>
                <a:lnTo>
                  <a:pt x="191279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554545" t="-9252" r="0" b="-12455"/>
            </a:stretch>
          </a:blipFill>
        </p:spPr>
      </p:sp>
      <p:sp>
        <p:nvSpPr>
          <p:cNvPr name="Freeform 3" id="3"/>
          <p:cNvSpPr/>
          <p:nvPr/>
        </p:nvSpPr>
        <p:spPr>
          <a:xfrm flipH="true" flipV="false" rot="0">
            <a:off x="17760991" y="4618507"/>
            <a:ext cx="1054017" cy="5668493"/>
          </a:xfrm>
          <a:custGeom>
            <a:avLst/>
            <a:gdLst/>
            <a:ahLst/>
            <a:cxnLst/>
            <a:rect r="r" b="b" t="t" l="l"/>
            <a:pathLst>
              <a:path h="5668493" w="1054017">
                <a:moveTo>
                  <a:pt x="1054018" y="0"/>
                </a:moveTo>
                <a:lnTo>
                  <a:pt x="0" y="0"/>
                </a:lnTo>
                <a:lnTo>
                  <a:pt x="0" y="5668493"/>
                </a:lnTo>
                <a:lnTo>
                  <a:pt x="1054018" y="5668493"/>
                </a:lnTo>
                <a:lnTo>
                  <a:pt x="1054018" y="0"/>
                </a:lnTo>
                <a:close/>
              </a:path>
            </a:pathLst>
          </a:custGeom>
          <a:blipFill>
            <a:blip r:embed="rId4">
              <a:extLst>
                <a:ext uri="{96DAC541-7B7A-43D3-8B79-37D633B846F1}">
                  <asvg:svgBlip xmlns:asvg="http://schemas.microsoft.com/office/drawing/2016/SVG/main" r:embed="rId5"/>
                </a:ext>
              </a:extLst>
            </a:blip>
            <a:stretch>
              <a:fillRect l="-554545" t="-9252" r="0" b="-12455"/>
            </a:stretch>
          </a:blipFill>
        </p:spPr>
      </p:sp>
      <p:sp>
        <p:nvSpPr>
          <p:cNvPr name="TextBox 4" id="4"/>
          <p:cNvSpPr txBox="true"/>
          <p:nvPr/>
        </p:nvSpPr>
        <p:spPr>
          <a:xfrm rot="0">
            <a:off x="4850926" y="680421"/>
            <a:ext cx="8586147" cy="629883"/>
          </a:xfrm>
          <a:prstGeom prst="rect">
            <a:avLst/>
          </a:prstGeom>
        </p:spPr>
        <p:txBody>
          <a:bodyPr anchor="t" rtlCol="false" tIns="0" lIns="0" bIns="0" rIns="0">
            <a:spAutoFit/>
          </a:bodyPr>
          <a:lstStyle/>
          <a:p>
            <a:pPr algn="ctr">
              <a:lnSpc>
                <a:spcPts val="5180"/>
              </a:lnSpc>
              <a:spcBef>
                <a:spcPct val="0"/>
              </a:spcBef>
            </a:pPr>
            <a:r>
              <a:rPr lang="en-US" sz="3700">
                <a:solidFill>
                  <a:srgbClr val="2C5B6B"/>
                </a:solidFill>
                <a:latin typeface="Garet ExtraBold"/>
              </a:rPr>
              <a:t>ENTITY RELATIONSHIP DIAGRAM</a:t>
            </a:r>
          </a:p>
        </p:txBody>
      </p:sp>
      <p:grpSp>
        <p:nvGrpSpPr>
          <p:cNvPr name="Group 5" id="5"/>
          <p:cNvGrpSpPr/>
          <p:nvPr/>
        </p:nvGrpSpPr>
        <p:grpSpPr>
          <a:xfrm rot="0">
            <a:off x="2653688" y="1553008"/>
            <a:ext cx="13864721" cy="8347080"/>
            <a:chOff x="0" y="0"/>
            <a:chExt cx="18486294" cy="11129440"/>
          </a:xfrm>
        </p:grpSpPr>
        <p:grpSp>
          <p:nvGrpSpPr>
            <p:cNvPr name="Group 6" id="6"/>
            <p:cNvGrpSpPr/>
            <p:nvPr/>
          </p:nvGrpSpPr>
          <p:grpSpPr>
            <a:xfrm rot="0">
              <a:off x="0" y="0"/>
              <a:ext cx="18486294" cy="11129440"/>
              <a:chOff x="0" y="0"/>
              <a:chExt cx="3604374" cy="2169968"/>
            </a:xfrm>
          </p:grpSpPr>
          <p:sp>
            <p:nvSpPr>
              <p:cNvPr name="Freeform 7" id="7"/>
              <p:cNvSpPr/>
              <p:nvPr/>
            </p:nvSpPr>
            <p:spPr>
              <a:xfrm flipH="false" flipV="false" rot="0">
                <a:off x="0" y="0"/>
                <a:ext cx="3604375" cy="2169968"/>
              </a:xfrm>
              <a:custGeom>
                <a:avLst/>
                <a:gdLst/>
                <a:ahLst/>
                <a:cxnLst/>
                <a:rect r="r" b="b" t="t" l="l"/>
                <a:pathLst>
                  <a:path h="2169968" w="3604375">
                    <a:moveTo>
                      <a:pt x="16799" y="0"/>
                    </a:moveTo>
                    <a:lnTo>
                      <a:pt x="3587576" y="0"/>
                    </a:lnTo>
                    <a:cubicBezTo>
                      <a:pt x="3592031" y="0"/>
                      <a:pt x="3596304" y="1770"/>
                      <a:pt x="3599454" y="4920"/>
                    </a:cubicBezTo>
                    <a:cubicBezTo>
                      <a:pt x="3602605" y="8071"/>
                      <a:pt x="3604375" y="12344"/>
                      <a:pt x="3604375" y="16799"/>
                    </a:cubicBezTo>
                    <a:lnTo>
                      <a:pt x="3604375" y="2153169"/>
                    </a:lnTo>
                    <a:cubicBezTo>
                      <a:pt x="3604375" y="2162447"/>
                      <a:pt x="3596853" y="2169968"/>
                      <a:pt x="3587576" y="2169968"/>
                    </a:cubicBezTo>
                    <a:lnTo>
                      <a:pt x="16799" y="2169968"/>
                    </a:lnTo>
                    <a:cubicBezTo>
                      <a:pt x="7521" y="2169968"/>
                      <a:pt x="0" y="2162447"/>
                      <a:pt x="0" y="2153169"/>
                    </a:cubicBezTo>
                    <a:lnTo>
                      <a:pt x="0" y="16799"/>
                    </a:lnTo>
                    <a:cubicBezTo>
                      <a:pt x="0" y="7521"/>
                      <a:pt x="7521" y="0"/>
                      <a:pt x="16799" y="0"/>
                    </a:cubicBezTo>
                    <a:close/>
                  </a:path>
                </a:pathLst>
              </a:custGeom>
              <a:solidFill>
                <a:srgbClr val="2C5B6B"/>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660"/>
                  </a:lnSpc>
                </a:pPr>
              </a:p>
            </p:txBody>
          </p:sp>
        </p:grpSp>
        <p:sp>
          <p:nvSpPr>
            <p:cNvPr name="Freeform 9" id="9"/>
            <p:cNvSpPr/>
            <p:nvPr/>
          </p:nvSpPr>
          <p:spPr>
            <a:xfrm flipH="false" flipV="false" rot="0">
              <a:off x="522475" y="402916"/>
              <a:ext cx="17504323" cy="10333641"/>
            </a:xfrm>
            <a:custGeom>
              <a:avLst/>
              <a:gdLst/>
              <a:ahLst/>
              <a:cxnLst/>
              <a:rect r="r" b="b" t="t" l="l"/>
              <a:pathLst>
                <a:path h="10333641" w="17504323">
                  <a:moveTo>
                    <a:pt x="0" y="0"/>
                  </a:moveTo>
                  <a:lnTo>
                    <a:pt x="17504323" y="0"/>
                  </a:lnTo>
                  <a:lnTo>
                    <a:pt x="17504323" y="10333640"/>
                  </a:lnTo>
                  <a:lnTo>
                    <a:pt x="0" y="10333640"/>
                  </a:lnTo>
                  <a:lnTo>
                    <a:pt x="0" y="0"/>
                  </a:lnTo>
                  <a:close/>
                </a:path>
              </a:pathLst>
            </a:custGeom>
            <a:blipFill>
              <a:blip r:embed="rId6"/>
              <a:stretch>
                <a:fillRect l="0" t="0" r="0" b="0"/>
              </a:stretch>
            </a:blipFill>
          </p:spPr>
        </p:sp>
      </p:grpSp>
      <p:sp>
        <p:nvSpPr>
          <p:cNvPr name="Freeform 10" id="10"/>
          <p:cNvSpPr/>
          <p:nvPr/>
        </p:nvSpPr>
        <p:spPr>
          <a:xfrm flipH="false" flipV="false" rot="0">
            <a:off x="15261361" y="126627"/>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469232" cy="8229600"/>
            <a:chOff x="0" y="0"/>
            <a:chExt cx="123584" cy="2167467"/>
          </a:xfrm>
        </p:grpSpPr>
        <p:sp>
          <p:nvSpPr>
            <p:cNvPr name="Freeform 3" id="3"/>
            <p:cNvSpPr/>
            <p:nvPr/>
          </p:nvSpPr>
          <p:spPr>
            <a:xfrm flipH="false" flipV="false" rot="0">
              <a:off x="0" y="0"/>
              <a:ext cx="123584" cy="2167467"/>
            </a:xfrm>
            <a:custGeom>
              <a:avLst/>
              <a:gdLst/>
              <a:ahLst/>
              <a:cxnLst/>
              <a:rect r="r" b="b" t="t" l="l"/>
              <a:pathLst>
                <a:path h="2167467" w="123584">
                  <a:moveTo>
                    <a:pt x="0" y="0"/>
                  </a:moveTo>
                  <a:lnTo>
                    <a:pt x="123584" y="0"/>
                  </a:lnTo>
                  <a:lnTo>
                    <a:pt x="123584" y="2167467"/>
                  </a:lnTo>
                  <a:lnTo>
                    <a:pt x="0" y="2167467"/>
                  </a:lnTo>
                  <a:close/>
                </a:path>
              </a:pathLst>
            </a:custGeom>
            <a:solidFill>
              <a:srgbClr val="2C5B6B"/>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982161" y="2071798"/>
            <a:ext cx="1791500" cy="0"/>
          </a:xfrm>
          <a:prstGeom prst="line">
            <a:avLst/>
          </a:prstGeom>
          <a:ln cap="flat" w="114300">
            <a:solidFill>
              <a:srgbClr val="467E92"/>
            </a:solidFill>
            <a:prstDash val="solid"/>
            <a:headEnd type="none" len="sm" w="sm"/>
            <a:tailEnd type="none" len="sm" w="sm"/>
          </a:ln>
        </p:spPr>
      </p:sp>
      <p:sp>
        <p:nvSpPr>
          <p:cNvPr name="Freeform 6" id="6"/>
          <p:cNvSpPr/>
          <p:nvPr/>
        </p:nvSpPr>
        <p:spPr>
          <a:xfrm flipH="false" flipV="false" rot="0">
            <a:off x="7116440" y="0"/>
            <a:ext cx="11171560" cy="10676513"/>
          </a:xfrm>
          <a:custGeom>
            <a:avLst/>
            <a:gdLst/>
            <a:ahLst/>
            <a:cxnLst/>
            <a:rect r="r" b="b" t="t" l="l"/>
            <a:pathLst>
              <a:path h="10676513" w="11171560">
                <a:moveTo>
                  <a:pt x="0" y="0"/>
                </a:moveTo>
                <a:lnTo>
                  <a:pt x="11171560" y="0"/>
                </a:lnTo>
                <a:lnTo>
                  <a:pt x="11171560" y="10676513"/>
                </a:lnTo>
                <a:lnTo>
                  <a:pt x="0" y="10676513"/>
                </a:lnTo>
                <a:lnTo>
                  <a:pt x="0" y="0"/>
                </a:lnTo>
                <a:close/>
              </a:path>
            </a:pathLst>
          </a:custGeom>
          <a:blipFill>
            <a:blip r:embed="rId2"/>
            <a:stretch>
              <a:fillRect l="0" t="0" r="0" b="0"/>
            </a:stretch>
          </a:blipFill>
        </p:spPr>
      </p:sp>
      <p:sp>
        <p:nvSpPr>
          <p:cNvPr name="TextBox 7" id="7"/>
          <p:cNvSpPr txBox="true"/>
          <p:nvPr/>
        </p:nvSpPr>
        <p:spPr>
          <a:xfrm rot="0">
            <a:off x="1982161" y="952500"/>
            <a:ext cx="7435978" cy="745471"/>
          </a:xfrm>
          <a:prstGeom prst="rect">
            <a:avLst/>
          </a:prstGeom>
        </p:spPr>
        <p:txBody>
          <a:bodyPr anchor="t" rtlCol="false" tIns="0" lIns="0" bIns="0" rIns="0">
            <a:spAutoFit/>
          </a:bodyPr>
          <a:lstStyle/>
          <a:p>
            <a:pPr>
              <a:lnSpc>
                <a:spcPts val="6160"/>
              </a:lnSpc>
              <a:spcBef>
                <a:spcPct val="0"/>
              </a:spcBef>
            </a:pPr>
            <a:r>
              <a:rPr lang="en-US" sz="4400">
                <a:solidFill>
                  <a:srgbClr val="2C5B6B"/>
                </a:solidFill>
                <a:latin typeface="Garet ExtraBold"/>
              </a:rPr>
              <a:t>FLOWCHART</a:t>
            </a:r>
          </a:p>
        </p:txBody>
      </p:sp>
      <p:sp>
        <p:nvSpPr>
          <p:cNvPr name="Freeform 8" id="8"/>
          <p:cNvSpPr/>
          <p:nvPr/>
        </p:nvSpPr>
        <p:spPr>
          <a:xfrm flipH="false" flipV="false" rot="0">
            <a:off x="191430" y="9530604"/>
            <a:ext cx="2613004" cy="756396"/>
          </a:xfrm>
          <a:custGeom>
            <a:avLst/>
            <a:gdLst/>
            <a:ahLst/>
            <a:cxnLst/>
            <a:rect r="r" b="b" t="t" l="l"/>
            <a:pathLst>
              <a:path h="756396" w="2613004">
                <a:moveTo>
                  <a:pt x="0" y="0"/>
                </a:moveTo>
                <a:lnTo>
                  <a:pt x="2613003" y="0"/>
                </a:lnTo>
                <a:lnTo>
                  <a:pt x="2613003" y="756396"/>
                </a:lnTo>
                <a:lnTo>
                  <a:pt x="0" y="756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3349" y="-541421"/>
            <a:ext cx="1822784" cy="182278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5B6B"/>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495101" y="1362994"/>
            <a:ext cx="2242431" cy="0"/>
          </a:xfrm>
          <a:prstGeom prst="line">
            <a:avLst/>
          </a:prstGeom>
          <a:ln cap="flat" w="114300">
            <a:solidFill>
              <a:srgbClr val="2C5B6B"/>
            </a:solidFill>
            <a:prstDash val="solid"/>
            <a:headEnd type="none" len="sm" w="sm"/>
            <a:tailEnd type="none" len="sm" w="sm"/>
          </a:ln>
        </p:spPr>
      </p:sp>
      <p:grpSp>
        <p:nvGrpSpPr>
          <p:cNvPr name="Group 6" id="6"/>
          <p:cNvGrpSpPr/>
          <p:nvPr/>
        </p:nvGrpSpPr>
        <p:grpSpPr>
          <a:xfrm rot="0">
            <a:off x="1663958" y="2016509"/>
            <a:ext cx="14960084" cy="8039536"/>
            <a:chOff x="0" y="0"/>
            <a:chExt cx="19946779" cy="10719381"/>
          </a:xfrm>
        </p:grpSpPr>
        <p:grpSp>
          <p:nvGrpSpPr>
            <p:cNvPr name="Group 7" id="7"/>
            <p:cNvGrpSpPr/>
            <p:nvPr/>
          </p:nvGrpSpPr>
          <p:grpSpPr>
            <a:xfrm rot="0">
              <a:off x="0" y="0"/>
              <a:ext cx="19946779" cy="10719381"/>
              <a:chOff x="0" y="0"/>
              <a:chExt cx="3434770" cy="1845842"/>
            </a:xfrm>
          </p:grpSpPr>
          <p:sp>
            <p:nvSpPr>
              <p:cNvPr name="Freeform 8" id="8"/>
              <p:cNvSpPr/>
              <p:nvPr/>
            </p:nvSpPr>
            <p:spPr>
              <a:xfrm flipH="false" flipV="false" rot="0">
                <a:off x="0" y="0"/>
                <a:ext cx="3434770" cy="1845843"/>
              </a:xfrm>
              <a:custGeom>
                <a:avLst/>
                <a:gdLst/>
                <a:ahLst/>
                <a:cxnLst/>
                <a:rect r="r" b="b" t="t" l="l"/>
                <a:pathLst>
                  <a:path h="1845843" w="3434770">
                    <a:moveTo>
                      <a:pt x="12938" y="0"/>
                    </a:moveTo>
                    <a:lnTo>
                      <a:pt x="3421833" y="0"/>
                    </a:lnTo>
                    <a:cubicBezTo>
                      <a:pt x="3425264" y="0"/>
                      <a:pt x="3428555" y="1363"/>
                      <a:pt x="3430981" y="3789"/>
                    </a:cubicBezTo>
                    <a:cubicBezTo>
                      <a:pt x="3433407" y="6216"/>
                      <a:pt x="3434770" y="9506"/>
                      <a:pt x="3434770" y="12938"/>
                    </a:cubicBezTo>
                    <a:lnTo>
                      <a:pt x="3434770" y="1832905"/>
                    </a:lnTo>
                    <a:cubicBezTo>
                      <a:pt x="3434770" y="1836336"/>
                      <a:pt x="3433407" y="1839627"/>
                      <a:pt x="3430981" y="1842053"/>
                    </a:cubicBezTo>
                    <a:cubicBezTo>
                      <a:pt x="3428555" y="1844479"/>
                      <a:pt x="3425264" y="1845843"/>
                      <a:pt x="3421833" y="1845843"/>
                    </a:cubicBezTo>
                    <a:lnTo>
                      <a:pt x="12938" y="1845843"/>
                    </a:lnTo>
                    <a:cubicBezTo>
                      <a:pt x="9506" y="1845843"/>
                      <a:pt x="6216" y="1844479"/>
                      <a:pt x="3789" y="1842053"/>
                    </a:cubicBezTo>
                    <a:cubicBezTo>
                      <a:pt x="1363" y="1839627"/>
                      <a:pt x="0" y="1836336"/>
                      <a:pt x="0" y="1832905"/>
                    </a:cubicBezTo>
                    <a:lnTo>
                      <a:pt x="0" y="12938"/>
                    </a:lnTo>
                    <a:cubicBezTo>
                      <a:pt x="0" y="9506"/>
                      <a:pt x="1363" y="6216"/>
                      <a:pt x="3789" y="3789"/>
                    </a:cubicBezTo>
                    <a:cubicBezTo>
                      <a:pt x="6216" y="1363"/>
                      <a:pt x="9506" y="0"/>
                      <a:pt x="12938" y="0"/>
                    </a:cubicBezTo>
                    <a:close/>
                  </a:path>
                </a:pathLst>
              </a:custGeom>
              <a:solidFill>
                <a:srgbClr val="467E92"/>
              </a:solidFill>
            </p:spPr>
          </p:sp>
          <p:sp>
            <p:nvSpPr>
              <p:cNvPr name="TextBox 9" id="9"/>
              <p:cNvSpPr txBox="true"/>
              <p:nvPr/>
            </p:nvSpPr>
            <p:spPr>
              <a:xfrm>
                <a:off x="0" y="-57150"/>
                <a:ext cx="812800" cy="869950"/>
              </a:xfrm>
              <a:prstGeom prst="rect">
                <a:avLst/>
              </a:prstGeom>
            </p:spPr>
            <p:txBody>
              <a:bodyPr anchor="ctr" rtlCol="false" tIns="58274" lIns="58274" bIns="58274" rIns="58274"/>
              <a:lstStyle/>
              <a:p>
                <a:pPr algn="ctr">
                  <a:lnSpc>
                    <a:spcPts val="2659"/>
                  </a:lnSpc>
                </a:pPr>
              </a:p>
            </p:txBody>
          </p:sp>
        </p:grpSp>
        <p:sp>
          <p:nvSpPr>
            <p:cNvPr name="Freeform 10" id="10"/>
            <p:cNvSpPr/>
            <p:nvPr/>
          </p:nvSpPr>
          <p:spPr>
            <a:xfrm flipH="false" flipV="false" rot="0">
              <a:off x="227090" y="219968"/>
              <a:ext cx="19485628" cy="10302460"/>
            </a:xfrm>
            <a:custGeom>
              <a:avLst/>
              <a:gdLst/>
              <a:ahLst/>
              <a:cxnLst/>
              <a:rect r="r" b="b" t="t" l="l"/>
              <a:pathLst>
                <a:path h="10302460" w="19485628">
                  <a:moveTo>
                    <a:pt x="0" y="0"/>
                  </a:moveTo>
                  <a:lnTo>
                    <a:pt x="19485628" y="0"/>
                  </a:lnTo>
                  <a:lnTo>
                    <a:pt x="19485628" y="10302460"/>
                  </a:lnTo>
                  <a:lnTo>
                    <a:pt x="0" y="10302460"/>
                  </a:lnTo>
                  <a:lnTo>
                    <a:pt x="0" y="0"/>
                  </a:lnTo>
                  <a:close/>
                </a:path>
              </a:pathLst>
            </a:custGeom>
            <a:blipFill>
              <a:blip r:embed="rId2"/>
              <a:stretch>
                <a:fillRect l="-1115" t="0" r="-2881" b="0"/>
              </a:stretch>
            </a:blipFill>
          </p:spPr>
        </p:sp>
      </p:grpSp>
      <p:sp>
        <p:nvSpPr>
          <p:cNvPr name="TextBox 11" id="11"/>
          <p:cNvSpPr txBox="true"/>
          <p:nvPr/>
        </p:nvSpPr>
        <p:spPr>
          <a:xfrm rot="0">
            <a:off x="3148483" y="570581"/>
            <a:ext cx="11991034" cy="596899"/>
          </a:xfrm>
          <a:prstGeom prst="rect">
            <a:avLst/>
          </a:prstGeom>
        </p:spPr>
        <p:txBody>
          <a:bodyPr anchor="t" rtlCol="false" tIns="0" lIns="0" bIns="0" rIns="0">
            <a:spAutoFit/>
          </a:bodyPr>
          <a:lstStyle/>
          <a:p>
            <a:pPr algn="ctr">
              <a:lnSpc>
                <a:spcPts val="4900"/>
              </a:lnSpc>
              <a:spcBef>
                <a:spcPct val="0"/>
              </a:spcBef>
            </a:pPr>
            <a:r>
              <a:rPr lang="en-US" sz="3500">
                <a:solidFill>
                  <a:srgbClr val="2C5B6B"/>
                </a:solidFill>
                <a:latin typeface="Garet ExtraBold"/>
              </a:rPr>
              <a:t>UNIFIED MODELING LANGUAGE (UML) DIAGRAM</a:t>
            </a:r>
          </a:p>
        </p:txBody>
      </p:sp>
      <p:sp>
        <p:nvSpPr>
          <p:cNvPr name="Freeform 12" id="12"/>
          <p:cNvSpPr/>
          <p:nvPr/>
        </p:nvSpPr>
        <p:spPr>
          <a:xfrm flipH="false" flipV="false" rot="0">
            <a:off x="15684521" y="145973"/>
            <a:ext cx="2613004" cy="756396"/>
          </a:xfrm>
          <a:custGeom>
            <a:avLst/>
            <a:gdLst/>
            <a:ahLst/>
            <a:cxnLst/>
            <a:rect r="r" b="b" t="t" l="l"/>
            <a:pathLst>
              <a:path h="756396" w="2613004">
                <a:moveTo>
                  <a:pt x="0" y="0"/>
                </a:moveTo>
                <a:lnTo>
                  <a:pt x="2613004" y="0"/>
                </a:lnTo>
                <a:lnTo>
                  <a:pt x="2613004" y="756395"/>
                </a:lnTo>
                <a:lnTo>
                  <a:pt x="0" y="756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DAFlNMt8xdk</dc:identifier>
  <dcterms:modified xsi:type="dcterms:W3CDTF">2011-08-01T06:04:30Z</dcterms:modified>
  <cp:revision>1</cp:revision>
  <dc:title>SBD-KEL</dc:title>
</cp:coreProperties>
</file>